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3" r:id="rId1"/>
    <p:sldMasterId id="2147483835" r:id="rId2"/>
  </p:sldMasterIdLst>
  <p:notesMasterIdLst>
    <p:notesMasterId r:id="rId26"/>
  </p:notesMasterIdLst>
  <p:handoutMasterIdLst>
    <p:handoutMasterId r:id="rId27"/>
  </p:handoutMasterIdLst>
  <p:sldIdLst>
    <p:sldId id="277" r:id="rId3"/>
    <p:sldId id="284" r:id="rId4"/>
    <p:sldId id="332" r:id="rId5"/>
    <p:sldId id="331" r:id="rId6"/>
    <p:sldId id="342" r:id="rId7"/>
    <p:sldId id="343" r:id="rId8"/>
    <p:sldId id="329" r:id="rId9"/>
    <p:sldId id="344" r:id="rId10"/>
    <p:sldId id="330" r:id="rId11"/>
    <p:sldId id="345" r:id="rId12"/>
    <p:sldId id="335" r:id="rId13"/>
    <p:sldId id="333" r:id="rId14"/>
    <p:sldId id="336" r:id="rId15"/>
    <p:sldId id="337" r:id="rId16"/>
    <p:sldId id="334" r:id="rId17"/>
    <p:sldId id="338" r:id="rId18"/>
    <p:sldId id="339" r:id="rId19"/>
    <p:sldId id="340" r:id="rId20"/>
    <p:sldId id="341" r:id="rId21"/>
    <p:sldId id="282" r:id="rId22"/>
    <p:sldId id="346" r:id="rId23"/>
    <p:sldId id="347" r:id="rId24"/>
    <p:sldId id="320" r:id="rId25"/>
  </p:sldIdLst>
  <p:sldSz cx="9144000" cy="5143500" type="screen16x9"/>
  <p:notesSz cx="6794500" cy="9906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ELFOLIE UND INHALT" id="{EE235A36-39B4-4349-9861-25AD04D11B19}">
          <p14:sldIdLst>
            <p14:sldId id="277"/>
            <p14:sldId id="284"/>
            <p14:sldId id="332"/>
            <p14:sldId id="331"/>
            <p14:sldId id="342"/>
            <p14:sldId id="343"/>
            <p14:sldId id="329"/>
            <p14:sldId id="344"/>
            <p14:sldId id="330"/>
            <p14:sldId id="345"/>
            <p14:sldId id="335"/>
            <p14:sldId id="333"/>
            <p14:sldId id="336"/>
            <p14:sldId id="337"/>
            <p14:sldId id="334"/>
            <p14:sldId id="338"/>
            <p14:sldId id="339"/>
            <p14:sldId id="340"/>
            <p14:sldId id="341"/>
          </p14:sldIdLst>
        </p14:section>
        <p14:section name="ZWISCHENFOLIEN" id="{455B065C-300A-7747-A2F7-8487E134A03B}">
          <p14:sldIdLst>
            <p14:sldId id="282"/>
            <p14:sldId id="346"/>
            <p14:sldId id="347"/>
          </p14:sldIdLst>
        </p14:section>
        <p14:section name="TEXTFOLIEN" id="{3F10B530-848E-5548-9195-E17A1F44DCA0}">
          <p14:sldIdLst/>
        </p14:section>
        <p14:section name="BILD-,GRAFIK-,MEDIENFOLIEN" id="{8CC520A9-DEAC-C24D-861F-D4CAE5620502}">
          <p14:sldIdLst/>
        </p14:section>
        <p14:section name="DIAGRAMM- UND INFOLIEN" id="{2A76A3A5-FD9E-B443-A51B-B2CF89E9396F}">
          <p14:sldIdLst/>
        </p14:section>
        <p14:section name="Endfolie" id="{1A460E88-E5AA-3347-BBF5-B56C2F516509}">
          <p14:sldIdLst>
            <p14:sldId id="32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232A"/>
    <a:srgbClr val="8C0000"/>
    <a:srgbClr val="FF3100"/>
    <a:srgbClr val="FF2600"/>
    <a:srgbClr val="D922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1004"/>
  </p:normalViewPr>
  <p:slideViewPr>
    <p:cSldViewPr snapToObjects="1" showGuides="1">
      <p:cViewPr varScale="1">
        <p:scale>
          <a:sx n="152" d="100"/>
          <a:sy n="152" d="100"/>
        </p:scale>
        <p:origin x="426" y="13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Objects="1" showGuides="1">
      <p:cViewPr varScale="1">
        <p:scale>
          <a:sx n="117" d="100"/>
          <a:sy n="117" d="100"/>
        </p:scale>
        <p:origin x="3952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4486" cy="496299"/>
          </a:xfrm>
          <a:prstGeom prst="rect">
            <a:avLst/>
          </a:prstGeom>
        </p:spPr>
        <p:txBody>
          <a:bodyPr vert="horz" lIns="88093" tIns="44047" rIns="88093" bIns="44047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8496" y="1"/>
            <a:ext cx="2944486" cy="496299"/>
          </a:xfrm>
          <a:prstGeom prst="rect">
            <a:avLst/>
          </a:prstGeom>
        </p:spPr>
        <p:txBody>
          <a:bodyPr vert="horz" lIns="88093" tIns="44047" rIns="88093" bIns="44047" rtlCol="0"/>
          <a:lstStyle>
            <a:lvl1pPr algn="r">
              <a:defRPr sz="1200"/>
            </a:lvl1pPr>
          </a:lstStyle>
          <a:p>
            <a:fld id="{417B6529-229E-0B49-A600-203989F581CF}" type="datetimeFigureOut">
              <a:rPr lang="de-DE" smtClean="0"/>
              <a:t>09.02.2020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09701"/>
            <a:ext cx="2944486" cy="496299"/>
          </a:xfrm>
          <a:prstGeom prst="rect">
            <a:avLst/>
          </a:prstGeom>
        </p:spPr>
        <p:txBody>
          <a:bodyPr vert="horz" lIns="88093" tIns="44047" rIns="88093" bIns="44047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8496" y="9409701"/>
            <a:ext cx="2944486" cy="496299"/>
          </a:xfrm>
          <a:prstGeom prst="rect">
            <a:avLst/>
          </a:prstGeom>
        </p:spPr>
        <p:txBody>
          <a:bodyPr vert="horz" lIns="88093" tIns="44047" rIns="88093" bIns="44047" rtlCol="0" anchor="b"/>
          <a:lstStyle>
            <a:lvl1pPr algn="r">
              <a:defRPr sz="1200"/>
            </a:lvl1pPr>
          </a:lstStyle>
          <a:p>
            <a:fld id="{5F1C21B0-C3C5-FE4C-896B-5A10F4A9CAC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131678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4486" cy="496299"/>
          </a:xfrm>
          <a:prstGeom prst="rect">
            <a:avLst/>
          </a:prstGeom>
        </p:spPr>
        <p:txBody>
          <a:bodyPr vert="horz" lIns="88093" tIns="44047" rIns="88093" bIns="44047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8496" y="1"/>
            <a:ext cx="2944486" cy="496299"/>
          </a:xfrm>
          <a:prstGeom prst="rect">
            <a:avLst/>
          </a:prstGeom>
        </p:spPr>
        <p:txBody>
          <a:bodyPr vert="horz" lIns="88093" tIns="44047" rIns="88093" bIns="44047" rtlCol="0"/>
          <a:lstStyle>
            <a:lvl1pPr algn="r">
              <a:defRPr sz="1200"/>
            </a:lvl1pPr>
          </a:lstStyle>
          <a:p>
            <a:fld id="{29D81B77-36DE-454C-A3E7-30AB4CBEC1A0}" type="datetimeFigureOut">
              <a:rPr lang="de-DE" smtClean="0"/>
              <a:t>09.02.2020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1238250"/>
            <a:ext cx="5943600" cy="3343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093" tIns="44047" rIns="88093" bIns="44047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147" y="4767849"/>
            <a:ext cx="5436208" cy="3899709"/>
          </a:xfrm>
          <a:prstGeom prst="rect">
            <a:avLst/>
          </a:prstGeom>
        </p:spPr>
        <p:txBody>
          <a:bodyPr vert="horz" lIns="88093" tIns="44047" rIns="88093" bIns="44047" rtlCol="0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09701"/>
            <a:ext cx="2944486" cy="496299"/>
          </a:xfrm>
          <a:prstGeom prst="rect">
            <a:avLst/>
          </a:prstGeom>
        </p:spPr>
        <p:txBody>
          <a:bodyPr vert="horz" lIns="88093" tIns="44047" rIns="88093" bIns="44047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8496" y="9409701"/>
            <a:ext cx="2944486" cy="496299"/>
          </a:xfrm>
          <a:prstGeom prst="rect">
            <a:avLst/>
          </a:prstGeom>
        </p:spPr>
        <p:txBody>
          <a:bodyPr vert="horz" lIns="88093" tIns="44047" rIns="88093" bIns="44047" rtlCol="0" anchor="b"/>
          <a:lstStyle>
            <a:lvl1pPr algn="r">
              <a:defRPr sz="1200"/>
            </a:lvl1pPr>
          </a:lstStyle>
          <a:p>
            <a:fld id="{4E5067E7-12E0-6541-8452-2D9CD2E63D4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8807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25450" y="1238250"/>
            <a:ext cx="5943600" cy="33432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067E7-12E0-6541-8452-2D9CD2E63D4B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14851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Untertitel 2"/>
          <p:cNvSpPr>
            <a:spLocks noGrp="1"/>
          </p:cNvSpPr>
          <p:nvPr>
            <p:ph type="subTitle" idx="1"/>
          </p:nvPr>
        </p:nvSpPr>
        <p:spPr>
          <a:xfrm>
            <a:off x="0" y="3975906"/>
            <a:ext cx="9144000" cy="353337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square" lIns="756000" tIns="36000" rIns="0" bIns="39600">
            <a:spAutoFit/>
          </a:bodyPr>
          <a:lstStyle>
            <a:lvl1pPr marL="0" indent="0" algn="l">
              <a:lnSpc>
                <a:spcPct val="100000"/>
              </a:lnSpc>
              <a:buNone/>
              <a:defRPr sz="1800" cap="all" baseline="0">
                <a:solidFill>
                  <a:schemeClr val="accent4"/>
                </a:solidFill>
                <a:latin typeface="Arial Narrow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pic>
        <p:nvPicPr>
          <p:cNvPr id="7" name="Bild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00000">
            <a:off x="3509680" y="759061"/>
            <a:ext cx="2154929" cy="2154929"/>
          </a:xfrm>
          <a:prstGeom prst="rect">
            <a:avLst/>
          </a:prstGeom>
        </p:spPr>
      </p:pic>
      <p:pic>
        <p:nvPicPr>
          <p:cNvPr id="8" name="Bild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00000">
            <a:off x="3761701" y="1332140"/>
            <a:ext cx="1625238" cy="1008769"/>
          </a:xfrm>
          <a:prstGeom prst="rect">
            <a:avLst/>
          </a:prstGeom>
        </p:spPr>
      </p:pic>
      <p:pic>
        <p:nvPicPr>
          <p:cNvPr id="9" name="Bild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00000">
            <a:off x="5844215" y="531286"/>
            <a:ext cx="2158736" cy="215492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3394067"/>
            <a:ext cx="9144000" cy="534368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square" lIns="756000" tIns="36000" rIns="0" bIns="36000" anchor="b" anchorCtr="0">
            <a:spAutoFit/>
          </a:bodyPr>
          <a:lstStyle>
            <a:lvl1pPr algn="l">
              <a:defRPr sz="3000" cap="all" baseline="0">
                <a:solidFill>
                  <a:schemeClr val="accent1"/>
                </a:solidFill>
                <a:latin typeface="Arial Narrow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28127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iesstext mit Infokas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11188" y="1383508"/>
            <a:ext cx="3816796" cy="3132535"/>
          </a:xfrm>
          <a:prstGeom prst="rect">
            <a:avLst/>
          </a:prstGeom>
        </p:spPr>
        <p:txBody>
          <a:bodyPr lIns="0" tIns="0" rIns="0" bIns="0" numCol="1" spcCol="36000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pPr lvl="0"/>
            <a:r>
              <a:rPr lang="de-DE" dirty="0" err="1" smtClean="0"/>
              <a:t>Fliesstext</a:t>
            </a:r>
            <a:r>
              <a:rPr lang="de-DE" dirty="0" smtClean="0"/>
              <a:t> einfügen</a:t>
            </a:r>
            <a:endParaRPr lang="de-DE" dirty="0"/>
          </a:p>
        </p:txBody>
      </p:sp>
      <p:sp>
        <p:nvSpPr>
          <p:cNvPr id="6" name="Textplatzhalter 3"/>
          <p:cNvSpPr>
            <a:spLocks noGrp="1"/>
          </p:cNvSpPr>
          <p:nvPr>
            <p:ph type="body" sz="quarter" idx="14" hasCustomPrompt="1"/>
          </p:nvPr>
        </p:nvSpPr>
        <p:spPr>
          <a:xfrm>
            <a:off x="4724800" y="1851670"/>
            <a:ext cx="3808011" cy="49086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lIns="144000" tIns="144000" rIns="144000" bIns="144000" numCol="1" spcCol="360000">
            <a:spAutoFit/>
          </a:bodyPr>
          <a:lstStyle>
            <a:lvl1pPr marL="285744" indent="-285744">
              <a:lnSpc>
                <a:spcPct val="100000"/>
              </a:lnSpc>
              <a:spcBef>
                <a:spcPts val="0"/>
              </a:spcBef>
              <a:buClr>
                <a:srgbClr val="D8232A"/>
              </a:buClr>
              <a:buSzPct val="150000"/>
              <a:buFont typeface="Wingdings" charset="2"/>
              <a:buChar char="§"/>
              <a:defRPr sz="1200"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pPr lvl="0"/>
            <a:r>
              <a:rPr lang="de-DE" dirty="0" smtClean="0"/>
              <a:t>Wichtige Punkte aufzählen</a:t>
            </a:r>
            <a:endParaRPr lang="de-DE" dirty="0"/>
          </a:p>
        </p:txBody>
      </p:sp>
      <p:sp>
        <p:nvSpPr>
          <p:cNvPr id="8" name="Textplatzhalt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724800" y="1383507"/>
            <a:ext cx="3808011" cy="468163"/>
          </a:xfrm>
          <a:prstGeom prst="rect">
            <a:avLst/>
          </a:prstGeom>
          <a:solidFill>
            <a:srgbClr val="D8232A"/>
          </a:solidFill>
        </p:spPr>
        <p:txBody>
          <a:bodyPr lIns="144000" tIns="144000" rIns="144000" bIns="144000" numCol="1" spcCol="360000" anchor="ctr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 cap="all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pPr lvl="0"/>
            <a:r>
              <a:rPr lang="de-DE" dirty="0" smtClean="0"/>
              <a:t>TITEL KASTEN EINFÜGEN EINZEILIG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7" name="Untertitel 2"/>
          <p:cNvSpPr>
            <a:spLocks noGrp="1"/>
          </p:cNvSpPr>
          <p:nvPr>
            <p:ph type="subTitle" idx="1"/>
          </p:nvPr>
        </p:nvSpPr>
        <p:spPr>
          <a:xfrm>
            <a:off x="611187" y="951570"/>
            <a:ext cx="7921626" cy="215444"/>
          </a:xfr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buNone/>
              <a:defRPr sz="1400" cap="all" baseline="0">
                <a:solidFill>
                  <a:schemeClr val="accent3"/>
                </a:solidFill>
                <a:latin typeface="Arial Narrow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de-DE" dirty="0" smtClean="0"/>
              <a:t>Master-Untertitelformat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190094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iesstext mit TIPP und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11188" y="1383508"/>
            <a:ext cx="3816796" cy="184666"/>
          </a:xfrm>
          <a:prstGeom prst="rect">
            <a:avLst/>
          </a:prstGeom>
        </p:spPr>
        <p:txBody>
          <a:bodyPr wrap="square" lIns="0" tIns="0" rIns="0" bIns="0" numCol="1" spcCol="360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pPr lvl="0"/>
            <a:r>
              <a:rPr lang="de-DE" dirty="0" err="1" smtClean="0"/>
              <a:t>Fliesstext</a:t>
            </a:r>
            <a:r>
              <a:rPr lang="de-DE" dirty="0" smtClean="0"/>
              <a:t> einfügen</a:t>
            </a:r>
            <a:endParaRPr lang="de-DE" dirty="0"/>
          </a:p>
        </p:txBody>
      </p:sp>
      <p:sp>
        <p:nvSpPr>
          <p:cNvPr id="6" name="Textplatzhalter 3"/>
          <p:cNvSpPr>
            <a:spLocks noGrp="1"/>
          </p:cNvSpPr>
          <p:nvPr>
            <p:ph type="body" sz="quarter" idx="14" hasCustomPrompt="1"/>
          </p:nvPr>
        </p:nvSpPr>
        <p:spPr>
          <a:xfrm>
            <a:off x="611187" y="3671156"/>
            <a:ext cx="3816798" cy="84481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lIns="144000" tIns="144000" rIns="144000" bIns="144000" numCol="1" spcCol="360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rgbClr val="D8232A"/>
              </a:buClr>
              <a:buSzPct val="150000"/>
              <a:buFontTx/>
              <a:buNone/>
              <a:defRPr sz="1200"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pPr lvl="0"/>
            <a:r>
              <a:rPr lang="de-DE" dirty="0" smtClean="0"/>
              <a:t>Wichtigen Punkt aufzählen </a:t>
            </a:r>
            <a:r>
              <a:rPr lang="de-DE" dirty="0" err="1" smtClean="0"/>
              <a:t>max</a:t>
            </a:r>
            <a:r>
              <a:rPr lang="de-DE" dirty="0" smtClean="0"/>
              <a:t> 3 Zeilen. Auf Grund der Animation immer am unteren Ende einer Seite </a:t>
            </a:r>
            <a:r>
              <a:rPr lang="de-DE" dirty="0" err="1" smtClean="0"/>
              <a:t>plazieren</a:t>
            </a:r>
            <a:r>
              <a:rPr lang="de-DE" dirty="0" smtClean="0"/>
              <a:t>.</a:t>
            </a:r>
          </a:p>
        </p:txBody>
      </p:sp>
      <p:sp>
        <p:nvSpPr>
          <p:cNvPr id="8" name="Textplatzhalt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11187" y="3235630"/>
            <a:ext cx="3816797" cy="435526"/>
          </a:xfrm>
          <a:prstGeom prst="rect">
            <a:avLst/>
          </a:prstGeom>
          <a:solidFill>
            <a:srgbClr val="D8232A"/>
          </a:solidFill>
        </p:spPr>
        <p:txBody>
          <a:bodyPr lIns="144000" tIns="144000" rIns="144000" bIns="144000" numCol="1" spcCol="36000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 cap="all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pPr lvl="0"/>
            <a:r>
              <a:rPr lang="de-DE" dirty="0" smtClean="0"/>
              <a:t>TITEL EINFÜGEN (z.B.: TIPP)</a:t>
            </a:r>
            <a:endParaRPr lang="de-DE" dirty="0"/>
          </a:p>
        </p:txBody>
      </p:sp>
      <p:sp>
        <p:nvSpPr>
          <p:cNvPr id="7" name="Textplatzhalter 3"/>
          <p:cNvSpPr>
            <a:spLocks noGrp="1"/>
          </p:cNvSpPr>
          <p:nvPr>
            <p:ph type="body" sz="quarter" idx="16" hasCustomPrompt="1"/>
          </p:nvPr>
        </p:nvSpPr>
        <p:spPr>
          <a:xfrm>
            <a:off x="4708630" y="1383507"/>
            <a:ext cx="3824182" cy="3132459"/>
          </a:xfrm>
          <a:prstGeom prst="rect">
            <a:avLst/>
          </a:prstGeom>
        </p:spPr>
        <p:txBody>
          <a:bodyPr lIns="0" tIns="0" rIns="0" bIns="0" numCol="1" spcCol="360000"/>
          <a:lstStyle>
            <a:lvl1pPr marL="342891" indent="-342891">
              <a:lnSpc>
                <a:spcPct val="100000"/>
              </a:lnSpc>
              <a:spcBef>
                <a:spcPts val="0"/>
              </a:spcBef>
              <a:buClr>
                <a:srgbClr val="D8232A"/>
              </a:buClr>
              <a:buSzPct val="100000"/>
              <a:buFont typeface="+mj-lt"/>
              <a:buAutoNum type="arabicPeriod"/>
              <a:defRPr sz="1200"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pPr lvl="0"/>
            <a:r>
              <a:rPr lang="de-DE" dirty="0" smtClean="0"/>
              <a:t>Aufzählung mit Nummerierung oder </a:t>
            </a:r>
            <a:r>
              <a:rPr lang="de-DE" dirty="0" err="1" smtClean="0"/>
              <a:t>BulletPoints</a:t>
            </a:r>
            <a:r>
              <a:rPr lang="de-DE" dirty="0" smtClean="0"/>
              <a:t> einfügen</a:t>
            </a:r>
          </a:p>
          <a:p>
            <a:pPr lvl="0"/>
            <a:endParaRPr lang="de-DE" dirty="0" smtClean="0"/>
          </a:p>
          <a:p>
            <a:pPr lvl="0"/>
            <a:r>
              <a:rPr lang="de-DE" dirty="0" smtClean="0"/>
              <a:t>oder Text (</a:t>
            </a:r>
            <a:r>
              <a:rPr lang="de-DE" dirty="0" err="1" smtClean="0"/>
              <a:t>BulletPoints</a:t>
            </a:r>
            <a:r>
              <a:rPr lang="de-DE" dirty="0" smtClean="0"/>
              <a:t> löschen)</a:t>
            </a:r>
          </a:p>
          <a:p>
            <a:pPr lvl="0"/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9" name="Untertitel 2"/>
          <p:cNvSpPr>
            <a:spLocks noGrp="1"/>
          </p:cNvSpPr>
          <p:nvPr>
            <p:ph type="subTitle" idx="1"/>
          </p:nvPr>
        </p:nvSpPr>
        <p:spPr>
          <a:xfrm>
            <a:off x="611188" y="951570"/>
            <a:ext cx="7921624" cy="215444"/>
          </a:xfr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buNone/>
              <a:defRPr sz="1400" cap="all" baseline="0">
                <a:solidFill>
                  <a:schemeClr val="accent3"/>
                </a:solidFill>
                <a:latin typeface="Arial Narrow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de-DE" dirty="0" smtClean="0"/>
              <a:t>Master-Untertitelformat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81305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>
        <p:tmplLst>
          <p:tmpl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6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6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uiExpand="1" build="p" animBg="1">
        <p:tmplLst>
          <p:tmpl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e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abellenplatzhalter 5"/>
          <p:cNvSpPr>
            <a:spLocks noGrp="1"/>
          </p:cNvSpPr>
          <p:nvPr>
            <p:ph type="tbl" sz="quarter" idx="13" hasCustomPrompt="1"/>
          </p:nvPr>
        </p:nvSpPr>
        <p:spPr>
          <a:xfrm>
            <a:off x="611187" y="1383507"/>
            <a:ext cx="7921625" cy="3132535"/>
          </a:xfrm>
          <a:prstGeom prst="rect">
            <a:avLst/>
          </a:prstGeom>
        </p:spPr>
        <p:txBody>
          <a:bodyPr/>
          <a:lstStyle>
            <a:lvl1pPr>
              <a:defRPr sz="1300"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de-DE" dirty="0" smtClean="0"/>
              <a:t>Tabelle grauer Hintergrund und </a:t>
            </a:r>
            <a:r>
              <a:rPr lang="de-DE" dirty="0" err="1" smtClean="0"/>
              <a:t>weisser</a:t>
            </a:r>
            <a:r>
              <a:rPr lang="de-DE" dirty="0" smtClean="0"/>
              <a:t> Rand einfügen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1891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e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abellenplatzhalter 5"/>
          <p:cNvSpPr>
            <a:spLocks noGrp="1"/>
          </p:cNvSpPr>
          <p:nvPr>
            <p:ph type="tbl" sz="quarter" idx="13" hasCustomPrompt="1"/>
          </p:nvPr>
        </p:nvSpPr>
        <p:spPr>
          <a:xfrm>
            <a:off x="611187" y="1383507"/>
            <a:ext cx="7921625" cy="3132535"/>
          </a:xfrm>
          <a:prstGeom prst="rect">
            <a:avLst/>
          </a:prstGeom>
        </p:spPr>
        <p:txBody>
          <a:bodyPr/>
          <a:lstStyle>
            <a:lvl1pPr>
              <a:defRPr sz="1300"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de-DE" dirty="0" smtClean="0"/>
              <a:t>Tabelle grauer Hintergrund und </a:t>
            </a:r>
            <a:r>
              <a:rPr lang="de-DE" dirty="0" err="1" smtClean="0"/>
              <a:t>weisser</a:t>
            </a:r>
            <a:r>
              <a:rPr lang="de-DE" dirty="0" smtClean="0"/>
              <a:t> Rand einfügen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5" name="Untertitel 2"/>
          <p:cNvSpPr>
            <a:spLocks noGrp="1"/>
          </p:cNvSpPr>
          <p:nvPr>
            <p:ph type="subTitle" idx="1"/>
          </p:nvPr>
        </p:nvSpPr>
        <p:spPr>
          <a:xfrm>
            <a:off x="611187" y="951570"/>
            <a:ext cx="7921625" cy="215444"/>
          </a:xfr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buNone/>
              <a:defRPr sz="1400" cap="all" baseline="0">
                <a:solidFill>
                  <a:schemeClr val="accent3"/>
                </a:solidFill>
                <a:latin typeface="Arial Narrow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de-DE" dirty="0" smtClean="0"/>
              <a:t>Master-Untertitelformat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6325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Bild gro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/>
          <p:cNvSpPr>
            <a:spLocks noGrp="1"/>
          </p:cNvSpPr>
          <p:nvPr>
            <p:ph type="pic" sz="quarter" idx="13" hasCustomPrompt="1"/>
          </p:nvPr>
        </p:nvSpPr>
        <p:spPr>
          <a:xfrm>
            <a:off x="611187" y="1390768"/>
            <a:ext cx="7921625" cy="312527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300" baseline="0">
                <a:latin typeface="Arial" charset="0"/>
              </a:defRPr>
            </a:lvl1pPr>
          </a:lstStyle>
          <a:p>
            <a:r>
              <a:rPr lang="de-AT" dirty="0" smtClean="0"/>
              <a:t>Bild einfügen durch Klicken auf das Symbol</a:t>
            </a:r>
            <a:endParaRPr lang="de-AT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5" name="Untertitel 2"/>
          <p:cNvSpPr>
            <a:spLocks noGrp="1"/>
          </p:cNvSpPr>
          <p:nvPr>
            <p:ph type="subTitle" idx="1"/>
          </p:nvPr>
        </p:nvSpPr>
        <p:spPr>
          <a:xfrm>
            <a:off x="611188" y="951570"/>
            <a:ext cx="7921624" cy="215444"/>
          </a:xfr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buNone/>
              <a:defRPr sz="1400" cap="all" baseline="0">
                <a:solidFill>
                  <a:schemeClr val="accent3"/>
                </a:solidFill>
                <a:latin typeface="Arial Narrow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de-DE" dirty="0" smtClean="0"/>
              <a:t>Master-Untertitelformat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95927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Bild gross mit Bildunt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/>
          <p:cNvSpPr>
            <a:spLocks noGrp="1"/>
          </p:cNvSpPr>
          <p:nvPr>
            <p:ph type="pic" sz="quarter" idx="13" hasCustomPrompt="1"/>
          </p:nvPr>
        </p:nvSpPr>
        <p:spPr>
          <a:xfrm>
            <a:off x="611188" y="1383507"/>
            <a:ext cx="7921624" cy="2592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300" baseline="0">
                <a:latin typeface="Arial" charset="0"/>
              </a:defRPr>
            </a:lvl1pPr>
          </a:lstStyle>
          <a:p>
            <a:r>
              <a:rPr lang="de-AT" dirty="0" smtClean="0"/>
              <a:t>Bild einfügen durch Klicken auf das Symbol</a:t>
            </a:r>
            <a:endParaRPr lang="de-AT" dirty="0"/>
          </a:p>
        </p:txBody>
      </p:sp>
      <p:sp>
        <p:nvSpPr>
          <p:cNvPr id="5" name="Textplatzhalt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11188" y="4029913"/>
            <a:ext cx="7921624" cy="486129"/>
          </a:xfrm>
          <a:prstGeom prst="rect">
            <a:avLst/>
          </a:prstGeom>
        </p:spPr>
        <p:txBody>
          <a:bodyPr lIns="0" tIns="0" rIns="0" bIns="0" numCol="1" spcCol="36000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defRPr>
            </a:lvl1pPr>
          </a:lstStyle>
          <a:p>
            <a:pPr lvl="0"/>
            <a:r>
              <a:rPr lang="de-DE" dirty="0" smtClean="0"/>
              <a:t>Bei Bedarf Bildunterschrift und Informationen eingeben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7" name="Untertitel 2"/>
          <p:cNvSpPr>
            <a:spLocks noGrp="1"/>
          </p:cNvSpPr>
          <p:nvPr>
            <p:ph type="subTitle" idx="1"/>
          </p:nvPr>
        </p:nvSpPr>
        <p:spPr>
          <a:xfrm>
            <a:off x="611188" y="951570"/>
            <a:ext cx="7921624" cy="215444"/>
          </a:xfr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buNone/>
              <a:defRPr sz="1400" cap="all" baseline="0">
                <a:solidFill>
                  <a:schemeClr val="accent3"/>
                </a:solidFill>
                <a:latin typeface="Arial Narrow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de-DE" dirty="0" smtClean="0"/>
              <a:t>Master-Untertitelformat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93073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ilder gro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/>
          <p:cNvSpPr>
            <a:spLocks noGrp="1"/>
          </p:cNvSpPr>
          <p:nvPr>
            <p:ph type="pic" sz="quarter" idx="13" hasCustomPrompt="1"/>
          </p:nvPr>
        </p:nvSpPr>
        <p:spPr>
          <a:xfrm>
            <a:off x="611188" y="1383505"/>
            <a:ext cx="3816799" cy="313253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300" baseline="0">
                <a:latin typeface="Arial" charset="0"/>
              </a:defRPr>
            </a:lvl1pPr>
          </a:lstStyle>
          <a:p>
            <a:r>
              <a:rPr lang="de-AT" dirty="0" smtClean="0"/>
              <a:t>Bild einfügen durch Klicken auf das Symbol</a:t>
            </a:r>
            <a:endParaRPr lang="de-AT" dirty="0"/>
          </a:p>
        </p:txBody>
      </p:sp>
      <p:sp>
        <p:nvSpPr>
          <p:cNvPr id="7" name="Bildplatzhalter 5"/>
          <p:cNvSpPr>
            <a:spLocks noGrp="1"/>
          </p:cNvSpPr>
          <p:nvPr>
            <p:ph type="pic" sz="quarter" idx="14" hasCustomPrompt="1"/>
          </p:nvPr>
        </p:nvSpPr>
        <p:spPr>
          <a:xfrm>
            <a:off x="4716124" y="1383507"/>
            <a:ext cx="3816688" cy="313253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300" baseline="0">
                <a:latin typeface="Arial" charset="0"/>
              </a:defRPr>
            </a:lvl1pPr>
          </a:lstStyle>
          <a:p>
            <a:r>
              <a:rPr lang="de-AT" dirty="0" smtClean="0"/>
              <a:t>Bild einfügen durch Klicken auf das Symbol</a:t>
            </a:r>
            <a:endParaRPr lang="de-AT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8" name="Untertitel 2"/>
          <p:cNvSpPr>
            <a:spLocks noGrp="1"/>
          </p:cNvSpPr>
          <p:nvPr>
            <p:ph type="subTitle" idx="1"/>
          </p:nvPr>
        </p:nvSpPr>
        <p:spPr>
          <a:xfrm>
            <a:off x="611187" y="951570"/>
            <a:ext cx="7921626" cy="215444"/>
          </a:xfr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buNone/>
              <a:defRPr sz="1400" cap="all" baseline="0">
                <a:solidFill>
                  <a:schemeClr val="accent3"/>
                </a:solidFill>
                <a:latin typeface="Arial Narrow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de-DE" dirty="0" smtClean="0"/>
              <a:t>Master-Untertitelformat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46840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Bild und Text/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/>
          <p:cNvSpPr>
            <a:spLocks noGrp="1"/>
          </p:cNvSpPr>
          <p:nvPr>
            <p:ph type="pic" sz="quarter" idx="13" hasCustomPrompt="1"/>
          </p:nvPr>
        </p:nvSpPr>
        <p:spPr>
          <a:xfrm>
            <a:off x="611188" y="1383505"/>
            <a:ext cx="3816799" cy="313253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300" baseline="0">
                <a:latin typeface="Arial" charset="0"/>
              </a:defRPr>
            </a:lvl1pPr>
          </a:lstStyle>
          <a:p>
            <a:r>
              <a:rPr lang="de-AT" dirty="0" smtClean="0"/>
              <a:t>Bild einfügen durch Klicken auf das Symbol</a:t>
            </a:r>
            <a:endParaRPr lang="de-AT" dirty="0"/>
          </a:p>
        </p:txBody>
      </p:sp>
      <p:sp>
        <p:nvSpPr>
          <p:cNvPr id="9" name="Textplatzhalt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716016" y="1383508"/>
            <a:ext cx="3816796" cy="3132535"/>
          </a:xfrm>
          <a:prstGeom prst="rect">
            <a:avLst/>
          </a:prstGeom>
        </p:spPr>
        <p:txBody>
          <a:bodyPr lIns="0" tIns="0" rIns="0" bIns="0" numCol="1" spcCol="36000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pPr lvl="0"/>
            <a:r>
              <a:rPr lang="de-DE" dirty="0" smtClean="0"/>
              <a:t>Text oder Aufzählung einfügen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7" name="Untertitel 2"/>
          <p:cNvSpPr>
            <a:spLocks noGrp="1"/>
          </p:cNvSpPr>
          <p:nvPr>
            <p:ph type="subTitle" idx="1"/>
          </p:nvPr>
        </p:nvSpPr>
        <p:spPr>
          <a:xfrm>
            <a:off x="611187" y="951570"/>
            <a:ext cx="7921625" cy="215444"/>
          </a:xfr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buNone/>
              <a:defRPr sz="1400" cap="all" baseline="0">
                <a:solidFill>
                  <a:schemeClr val="accent3"/>
                </a:solidFill>
                <a:latin typeface="Arial Narrow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de-DE" dirty="0" smtClean="0"/>
              <a:t>Master-Untertitelformat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87536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ilder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/>
          <p:cNvSpPr>
            <a:spLocks noGrp="1"/>
          </p:cNvSpPr>
          <p:nvPr>
            <p:ph type="pic" sz="quarter" idx="13" hasCustomPrompt="1"/>
          </p:nvPr>
        </p:nvSpPr>
        <p:spPr>
          <a:xfrm>
            <a:off x="611188" y="1383506"/>
            <a:ext cx="3816800" cy="216035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300" baseline="0">
                <a:latin typeface="Arial" charset="0"/>
              </a:defRPr>
            </a:lvl1pPr>
          </a:lstStyle>
          <a:p>
            <a:r>
              <a:rPr lang="de-AT" dirty="0" smtClean="0"/>
              <a:t>Bild einfügen durch Klicken auf das Symbol</a:t>
            </a:r>
            <a:endParaRPr lang="de-AT" dirty="0"/>
          </a:p>
        </p:txBody>
      </p:sp>
      <p:sp>
        <p:nvSpPr>
          <p:cNvPr id="7" name="Textplatzhalt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11188" y="3614345"/>
            <a:ext cx="3816800" cy="901697"/>
          </a:xfrm>
          <a:prstGeom prst="rect">
            <a:avLst/>
          </a:prstGeom>
        </p:spPr>
        <p:txBody>
          <a:bodyPr lIns="0" tIns="0" rIns="0" bIns="0" numCol="1" spcCol="36000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pPr lvl="0"/>
            <a:r>
              <a:rPr lang="de-DE" dirty="0" err="1" smtClean="0"/>
              <a:t>Fliesstext</a:t>
            </a:r>
            <a:r>
              <a:rPr lang="de-DE" dirty="0" smtClean="0"/>
              <a:t> einfügen</a:t>
            </a:r>
            <a:endParaRPr lang="de-DE" dirty="0"/>
          </a:p>
        </p:txBody>
      </p:sp>
      <p:sp>
        <p:nvSpPr>
          <p:cNvPr id="8" name="Bildplatzhalter 5"/>
          <p:cNvSpPr>
            <a:spLocks noGrp="1"/>
          </p:cNvSpPr>
          <p:nvPr>
            <p:ph type="pic" sz="quarter" idx="16" hasCustomPrompt="1"/>
          </p:nvPr>
        </p:nvSpPr>
        <p:spPr>
          <a:xfrm>
            <a:off x="4716016" y="1383506"/>
            <a:ext cx="3816796" cy="216035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300" baseline="0">
                <a:latin typeface="Arial" charset="0"/>
              </a:defRPr>
            </a:lvl1pPr>
          </a:lstStyle>
          <a:p>
            <a:r>
              <a:rPr lang="de-AT" dirty="0" smtClean="0"/>
              <a:t>Bild einfügen durch Klicken auf das Symbol</a:t>
            </a:r>
            <a:endParaRPr lang="de-AT" dirty="0"/>
          </a:p>
        </p:txBody>
      </p:sp>
      <p:sp>
        <p:nvSpPr>
          <p:cNvPr id="9" name="Textplatzhalt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716016" y="3614345"/>
            <a:ext cx="3816796" cy="901697"/>
          </a:xfrm>
          <a:prstGeom prst="rect">
            <a:avLst/>
          </a:prstGeom>
        </p:spPr>
        <p:txBody>
          <a:bodyPr lIns="0" tIns="0" rIns="0" bIns="0" numCol="1" spcCol="36000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pPr lvl="0"/>
            <a:r>
              <a:rPr lang="de-DE" dirty="0" err="1" smtClean="0"/>
              <a:t>Fliesstext</a:t>
            </a:r>
            <a:r>
              <a:rPr lang="de-DE" dirty="0" smtClean="0"/>
              <a:t> einfügen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10" name="Untertitel 2"/>
          <p:cNvSpPr>
            <a:spLocks noGrp="1"/>
          </p:cNvSpPr>
          <p:nvPr>
            <p:ph type="subTitle" idx="1"/>
          </p:nvPr>
        </p:nvSpPr>
        <p:spPr>
          <a:xfrm>
            <a:off x="611187" y="951570"/>
            <a:ext cx="7921625" cy="215444"/>
          </a:xfr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buNone/>
              <a:defRPr sz="1400" cap="all" baseline="0">
                <a:solidFill>
                  <a:schemeClr val="accent3"/>
                </a:solidFill>
                <a:latin typeface="Arial Narrow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de-DE" dirty="0" smtClean="0"/>
              <a:t>Master-Untertitelformat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89063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ilder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611188" y="1383506"/>
            <a:ext cx="2520000" cy="18900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300" baseline="0">
                <a:latin typeface="Arial" charset="0"/>
              </a:defRPr>
            </a:lvl1pPr>
          </a:lstStyle>
          <a:p>
            <a:r>
              <a:rPr lang="de-AT" dirty="0" smtClean="0"/>
              <a:t>Bild einfügen durch Klicken auf das Symbol</a:t>
            </a:r>
            <a:endParaRPr lang="de-AT" dirty="0"/>
          </a:p>
        </p:txBody>
      </p:sp>
      <p:sp>
        <p:nvSpPr>
          <p:cNvPr id="7" name="Textplatzhalt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14788" y="3363838"/>
            <a:ext cx="2516400" cy="1152128"/>
          </a:xfrm>
          <a:prstGeom prst="rect">
            <a:avLst/>
          </a:prstGeom>
        </p:spPr>
        <p:txBody>
          <a:bodyPr lIns="0" tIns="0" rIns="0" bIns="0" numCol="1" spcCol="36000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pPr lvl="0"/>
            <a:r>
              <a:rPr lang="de-DE" dirty="0" err="1" smtClean="0"/>
              <a:t>Fliesstext</a:t>
            </a:r>
            <a:r>
              <a:rPr lang="de-DE" dirty="0" smtClean="0"/>
              <a:t> einfügen</a:t>
            </a:r>
            <a:endParaRPr lang="de-DE" dirty="0"/>
          </a:p>
        </p:txBody>
      </p:sp>
      <p:sp>
        <p:nvSpPr>
          <p:cNvPr id="10" name="Bildplatzhalter 5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6007336" y="1383506"/>
            <a:ext cx="2520000" cy="18900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300" baseline="0">
                <a:latin typeface="Arial" charset="0"/>
              </a:defRPr>
            </a:lvl1pPr>
          </a:lstStyle>
          <a:p>
            <a:r>
              <a:rPr lang="de-AT" dirty="0" smtClean="0"/>
              <a:t>Bild einfügen durch Klicken auf das Symbol</a:t>
            </a:r>
            <a:endParaRPr lang="de-AT" dirty="0"/>
          </a:p>
        </p:txBody>
      </p:sp>
      <p:sp>
        <p:nvSpPr>
          <p:cNvPr id="11" name="Textplatzhalt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007336" y="3363838"/>
            <a:ext cx="2521876" cy="1152128"/>
          </a:xfrm>
          <a:prstGeom prst="rect">
            <a:avLst/>
          </a:prstGeom>
        </p:spPr>
        <p:txBody>
          <a:bodyPr lIns="0" tIns="0" rIns="0" bIns="0" numCol="1" spcCol="36000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pPr lvl="0"/>
            <a:r>
              <a:rPr lang="de-DE" dirty="0" err="1" smtClean="0"/>
              <a:t>Fliesstext</a:t>
            </a:r>
            <a:r>
              <a:rPr lang="de-DE" dirty="0" smtClean="0"/>
              <a:t> einfügen</a:t>
            </a:r>
            <a:endParaRPr lang="de-DE" dirty="0"/>
          </a:p>
        </p:txBody>
      </p:sp>
      <p:sp>
        <p:nvSpPr>
          <p:cNvPr id="15" name="Bildplatzhalter 5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3312000" y="1384300"/>
            <a:ext cx="2520000" cy="18900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300" baseline="0">
                <a:latin typeface="Arial" charset="0"/>
              </a:defRPr>
            </a:lvl1pPr>
          </a:lstStyle>
          <a:p>
            <a:r>
              <a:rPr lang="de-AT" dirty="0" smtClean="0"/>
              <a:t>Bild einfügen durch Klicken auf das Symbol</a:t>
            </a:r>
            <a:endParaRPr lang="de-AT" dirty="0"/>
          </a:p>
        </p:txBody>
      </p:sp>
      <p:sp>
        <p:nvSpPr>
          <p:cNvPr id="16" name="Textplatzhalter 3"/>
          <p:cNvSpPr>
            <a:spLocks noGrp="1"/>
          </p:cNvSpPr>
          <p:nvPr>
            <p:ph type="body" sz="quarter" idx="19" hasCustomPrompt="1"/>
          </p:nvPr>
        </p:nvSpPr>
        <p:spPr>
          <a:xfrm>
            <a:off x="3312000" y="3363838"/>
            <a:ext cx="2520000" cy="1152128"/>
          </a:xfrm>
          <a:prstGeom prst="rect">
            <a:avLst/>
          </a:prstGeom>
        </p:spPr>
        <p:txBody>
          <a:bodyPr lIns="0" tIns="0" rIns="0" bIns="0" numCol="1" spcCol="36000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pPr lvl="0"/>
            <a:r>
              <a:rPr lang="de-DE" dirty="0" err="1" smtClean="0"/>
              <a:t>Fliesstext</a:t>
            </a:r>
            <a:r>
              <a:rPr lang="de-DE" dirty="0" smtClean="0"/>
              <a:t> einfügen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12" name="Untertitel 2"/>
          <p:cNvSpPr>
            <a:spLocks noGrp="1"/>
          </p:cNvSpPr>
          <p:nvPr>
            <p:ph type="subTitle" idx="1"/>
          </p:nvPr>
        </p:nvSpPr>
        <p:spPr>
          <a:xfrm>
            <a:off x="611187" y="951570"/>
            <a:ext cx="7921626" cy="215444"/>
          </a:xfr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buNone/>
              <a:defRPr sz="1400" cap="all" baseline="0">
                <a:solidFill>
                  <a:schemeClr val="accent3"/>
                </a:solidFill>
                <a:latin typeface="Arial Narrow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de-DE" dirty="0" smtClean="0"/>
              <a:t>Master-Untertitelformat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02833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5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uptkap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4000" y="4587974"/>
            <a:ext cx="975653" cy="468000"/>
          </a:xfrm>
          <a:prstGeom prst="rect">
            <a:avLst/>
          </a:prstGeom>
        </p:spPr>
      </p:pic>
      <p:sp>
        <p:nvSpPr>
          <p:cNvPr id="20" name="Bildplatzhalter 19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5143500"/>
          </a:xfrm>
          <a:prstGeom prst="foldedCorner">
            <a:avLst>
              <a:gd name="adj" fmla="val 27280"/>
            </a:avLst>
          </a:prstGeom>
        </p:spPr>
        <p:txBody>
          <a:bodyPr/>
          <a:lstStyle>
            <a:lvl1pPr marL="0" indent="0">
              <a:buFontTx/>
              <a:buNone/>
              <a:defRPr baseline="0">
                <a:latin typeface="Arial" charset="0"/>
              </a:defRPr>
            </a:lvl1pPr>
          </a:lstStyle>
          <a:p>
            <a:r>
              <a:rPr lang="de-DE" dirty="0" smtClean="0"/>
              <a:t>Zum Einfügen eines Bildes auf das Bildsymbol klicken</a:t>
            </a:r>
            <a:endParaRPr lang="de-DE" dirty="0"/>
          </a:p>
        </p:txBody>
      </p:sp>
      <p:sp>
        <p:nvSpPr>
          <p:cNvPr id="6" name="Untertitel 2"/>
          <p:cNvSpPr>
            <a:spLocks noGrp="1"/>
          </p:cNvSpPr>
          <p:nvPr>
            <p:ph type="subTitle" idx="1"/>
          </p:nvPr>
        </p:nvSpPr>
        <p:spPr>
          <a:xfrm>
            <a:off x="0" y="3276701"/>
            <a:ext cx="9144000" cy="353337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square" lIns="756000" tIns="36000" rIns="0" bIns="39600">
            <a:spAutoFit/>
          </a:bodyPr>
          <a:lstStyle>
            <a:lvl1pPr marL="0" indent="0" algn="l">
              <a:lnSpc>
                <a:spcPct val="100000"/>
              </a:lnSpc>
              <a:buNone/>
              <a:defRPr sz="1800" cap="all" baseline="0">
                <a:solidFill>
                  <a:schemeClr val="accent4"/>
                </a:solidFill>
                <a:latin typeface="Arial Narrow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0" y="2694861"/>
            <a:ext cx="9144000" cy="534368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square" lIns="756000" tIns="36000" rIns="0" bIns="36000" anchor="b" anchorCtr="0">
            <a:spAutoFit/>
          </a:bodyPr>
          <a:lstStyle>
            <a:lvl1pPr algn="l">
              <a:defRPr sz="3000" cap="all" baseline="0">
                <a:solidFill>
                  <a:schemeClr val="accent1"/>
                </a:solidFill>
                <a:latin typeface="Arial Narrow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32159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8 -0.24421 L 4.16667E-6 -2.96296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12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ilder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611188" y="1383506"/>
            <a:ext cx="2052000" cy="151297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300" baseline="0">
                <a:latin typeface="Arial" charset="0"/>
              </a:defRPr>
            </a:lvl1pPr>
          </a:lstStyle>
          <a:p>
            <a:r>
              <a:rPr lang="de-AT" dirty="0" smtClean="0"/>
              <a:t>Bild einfügen durch Klicken auf das Symbol</a:t>
            </a:r>
            <a:endParaRPr lang="de-AT" dirty="0"/>
          </a:p>
        </p:txBody>
      </p:sp>
      <p:sp>
        <p:nvSpPr>
          <p:cNvPr id="15" name="Bildplatzhalter 5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611188" y="3002672"/>
            <a:ext cx="2052000" cy="151217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300" baseline="0">
                <a:latin typeface="Arial" charset="0"/>
              </a:defRPr>
            </a:lvl1pPr>
          </a:lstStyle>
          <a:p>
            <a:r>
              <a:rPr lang="de-AT" dirty="0" smtClean="0"/>
              <a:t>Bild einfügen durch Klicken auf das Symbol</a:t>
            </a:r>
            <a:endParaRPr lang="de-AT" dirty="0"/>
          </a:p>
        </p:txBody>
      </p:sp>
      <p:sp>
        <p:nvSpPr>
          <p:cNvPr id="16" name="Bildplatzhalter 5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2771786" y="1384300"/>
            <a:ext cx="2052000" cy="151217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300" baseline="0">
                <a:latin typeface="Arial" charset="0"/>
              </a:defRPr>
            </a:lvl1pPr>
          </a:lstStyle>
          <a:p>
            <a:r>
              <a:rPr lang="de-AT" dirty="0" smtClean="0"/>
              <a:t>Bild einfügen durch Klicken auf das Symbol</a:t>
            </a:r>
            <a:endParaRPr lang="de-AT" dirty="0"/>
          </a:p>
        </p:txBody>
      </p:sp>
      <p:sp>
        <p:nvSpPr>
          <p:cNvPr id="19" name="Bildplatzhalter 5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2771786" y="3002671"/>
            <a:ext cx="2052000" cy="151376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300" baseline="0">
                <a:latin typeface="Arial" charset="0"/>
              </a:defRPr>
            </a:lvl1pPr>
          </a:lstStyle>
          <a:p>
            <a:r>
              <a:rPr lang="de-AT" dirty="0" smtClean="0"/>
              <a:t>Bild einfügen durch Klicken auf das Symbol</a:t>
            </a:r>
            <a:endParaRPr lang="de-AT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10" name="Untertitel 2"/>
          <p:cNvSpPr>
            <a:spLocks noGrp="1"/>
          </p:cNvSpPr>
          <p:nvPr>
            <p:ph type="subTitle" idx="1"/>
          </p:nvPr>
        </p:nvSpPr>
        <p:spPr>
          <a:xfrm>
            <a:off x="611187" y="951570"/>
            <a:ext cx="7921623" cy="215444"/>
          </a:xfr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buNone/>
              <a:defRPr sz="1400" cap="all" baseline="0">
                <a:solidFill>
                  <a:schemeClr val="accent3"/>
                </a:solidFill>
                <a:latin typeface="Arial Narrow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de-DE" dirty="0" smtClean="0"/>
              <a:t>Master-Untertitelformat bearbeiten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9"/>
          </p:nvPr>
        </p:nvSpPr>
        <p:spPr>
          <a:xfrm>
            <a:off x="4932384" y="1383507"/>
            <a:ext cx="3600427" cy="3131344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200" baseline="0">
                <a:latin typeface="Arial" charset="0"/>
              </a:defRPr>
            </a:lvl1pPr>
            <a:lvl2pPr marL="457189" indent="0">
              <a:lnSpc>
                <a:spcPct val="100000"/>
              </a:lnSpc>
              <a:buFontTx/>
              <a:buNone/>
              <a:defRPr sz="1300">
                <a:latin typeface="Arial" charset="0"/>
              </a:defRPr>
            </a:lvl2pPr>
            <a:lvl3pPr marL="914377" indent="0">
              <a:lnSpc>
                <a:spcPct val="100000"/>
              </a:lnSpc>
              <a:buFontTx/>
              <a:buNone/>
              <a:defRPr sz="1300">
                <a:latin typeface="Arial" charset="0"/>
              </a:defRPr>
            </a:lvl3pPr>
            <a:lvl4pPr marL="1371566" indent="0">
              <a:lnSpc>
                <a:spcPct val="100000"/>
              </a:lnSpc>
              <a:buFontTx/>
              <a:buNone/>
              <a:defRPr sz="1300">
                <a:latin typeface="Arial" charset="0"/>
              </a:defRPr>
            </a:lvl4pPr>
            <a:lvl5pPr marL="1828754" indent="0">
              <a:lnSpc>
                <a:spcPct val="100000"/>
              </a:lnSpc>
              <a:buFontTx/>
              <a:buNone/>
              <a:defRPr sz="1300">
                <a:latin typeface="Arial" charset="0"/>
              </a:defRPr>
            </a:lvl5pPr>
          </a:lstStyle>
          <a:p>
            <a:pPr lvl="0"/>
            <a:r>
              <a:rPr lang="de-DE" dirty="0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388792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/>
      <p:bldP spid="16" grpId="0"/>
      <p:bldP spid="19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ilder und Text Mosa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611188" y="1383508"/>
            <a:ext cx="1908000" cy="14310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300" baseline="0">
                <a:latin typeface="Arial" charset="0"/>
              </a:defRPr>
            </a:lvl1pPr>
          </a:lstStyle>
          <a:p>
            <a:r>
              <a:rPr lang="de-AT" dirty="0" smtClean="0"/>
              <a:t>Bild einfügen durch Klicken auf das Symbol</a:t>
            </a:r>
            <a:endParaRPr lang="de-AT" dirty="0"/>
          </a:p>
        </p:txBody>
      </p:sp>
      <p:sp>
        <p:nvSpPr>
          <p:cNvPr id="7" name="Textplatzhalter 3"/>
          <p:cNvSpPr>
            <a:spLocks noGrp="1"/>
          </p:cNvSpPr>
          <p:nvPr>
            <p:ph type="body" sz="quarter" idx="15" hasCustomPrompt="1"/>
          </p:nvPr>
        </p:nvSpPr>
        <p:spPr>
          <a:xfrm>
            <a:off x="2609649" y="2660620"/>
            <a:ext cx="1800000" cy="153888"/>
          </a:xfrm>
          <a:prstGeom prst="rect">
            <a:avLst/>
          </a:prstGeom>
        </p:spPr>
        <p:txBody>
          <a:bodyPr lIns="0" tIns="0" rIns="0" bIns="0" numCol="1" spcCol="360000" anchor="b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000"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pPr lvl="0"/>
            <a:r>
              <a:rPr lang="de-DE" dirty="0" err="1" smtClean="0"/>
              <a:t>Fliesstext</a:t>
            </a:r>
            <a:r>
              <a:rPr lang="de-DE" dirty="0" smtClean="0"/>
              <a:t> einfügen</a:t>
            </a:r>
            <a:endParaRPr lang="de-DE" dirty="0"/>
          </a:p>
        </p:txBody>
      </p:sp>
      <p:sp>
        <p:nvSpPr>
          <p:cNvPr id="21" name="Bildplatzhalter 5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2609649" y="3084966"/>
            <a:ext cx="1908000" cy="14310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300" baseline="0">
                <a:latin typeface="Arial" charset="0"/>
              </a:defRPr>
            </a:lvl1pPr>
          </a:lstStyle>
          <a:p>
            <a:r>
              <a:rPr lang="de-AT" dirty="0" smtClean="0"/>
              <a:t>Bild einfügen durch Klicken auf das Symbol</a:t>
            </a:r>
            <a:endParaRPr lang="de-AT" dirty="0"/>
          </a:p>
        </p:txBody>
      </p:sp>
      <p:sp>
        <p:nvSpPr>
          <p:cNvPr id="22" name="Bildplatzhalter 5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4616336" y="1383508"/>
            <a:ext cx="1908000" cy="14310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300" baseline="0">
                <a:latin typeface="Arial" charset="0"/>
              </a:defRPr>
            </a:lvl1pPr>
          </a:lstStyle>
          <a:p>
            <a:r>
              <a:rPr lang="de-AT" dirty="0" smtClean="0"/>
              <a:t>Bild einfügen durch Klicken auf das Symbol</a:t>
            </a:r>
            <a:endParaRPr lang="de-AT" dirty="0"/>
          </a:p>
        </p:txBody>
      </p:sp>
      <p:sp>
        <p:nvSpPr>
          <p:cNvPr id="23" name="Bildplatzhalter 5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24440" y="3084966"/>
            <a:ext cx="1908000" cy="14310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300" baseline="0">
                <a:latin typeface="Arial" charset="0"/>
              </a:defRPr>
            </a:lvl1pPr>
          </a:lstStyle>
          <a:p>
            <a:r>
              <a:rPr lang="de-AT" dirty="0" smtClean="0"/>
              <a:t>Bild einfügen durch Klicken auf das Symbol</a:t>
            </a:r>
            <a:endParaRPr lang="de-AT" dirty="0"/>
          </a:p>
        </p:txBody>
      </p:sp>
      <p:sp>
        <p:nvSpPr>
          <p:cNvPr id="24" name="Textplatzhalter 3"/>
          <p:cNvSpPr>
            <a:spLocks noGrp="1"/>
          </p:cNvSpPr>
          <p:nvPr>
            <p:ph type="body" sz="quarter" idx="19" hasCustomPrompt="1"/>
          </p:nvPr>
        </p:nvSpPr>
        <p:spPr>
          <a:xfrm>
            <a:off x="6624440" y="2668524"/>
            <a:ext cx="1908000" cy="153888"/>
          </a:xfrm>
          <a:prstGeom prst="rect">
            <a:avLst/>
          </a:prstGeom>
        </p:spPr>
        <p:txBody>
          <a:bodyPr wrap="square" lIns="0" tIns="0" rIns="0" bIns="0" numCol="1" spcCol="360000" anchor="b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000"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pPr lvl="0"/>
            <a:r>
              <a:rPr lang="de-DE" dirty="0" err="1" smtClean="0"/>
              <a:t>Fliesstext</a:t>
            </a:r>
            <a:r>
              <a:rPr lang="de-DE" dirty="0" smtClean="0"/>
              <a:t> einfügen</a:t>
            </a:r>
            <a:endParaRPr lang="de-DE" dirty="0"/>
          </a:p>
        </p:txBody>
      </p:sp>
      <p:sp>
        <p:nvSpPr>
          <p:cNvPr id="25" name="Textplatzhalter 3"/>
          <p:cNvSpPr>
            <a:spLocks noGrp="1"/>
          </p:cNvSpPr>
          <p:nvPr>
            <p:ph type="body" sz="quarter" idx="20" hasCustomPrompt="1"/>
          </p:nvPr>
        </p:nvSpPr>
        <p:spPr>
          <a:xfrm>
            <a:off x="611188" y="4362550"/>
            <a:ext cx="1908000" cy="153888"/>
          </a:xfrm>
          <a:prstGeom prst="rect">
            <a:avLst/>
          </a:prstGeom>
        </p:spPr>
        <p:txBody>
          <a:bodyPr wrap="square" lIns="0" tIns="0" rIns="0" bIns="0" numCol="1" spcCol="360000" anchor="b" anchorCtr="0">
            <a:sp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Tx/>
              <a:buNone/>
              <a:defRPr sz="1000"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pPr lvl="0"/>
            <a:r>
              <a:rPr lang="de-DE" dirty="0" err="1" smtClean="0"/>
              <a:t>Fliesstext</a:t>
            </a:r>
            <a:r>
              <a:rPr lang="de-DE" dirty="0" smtClean="0"/>
              <a:t> einfügen</a:t>
            </a:r>
            <a:endParaRPr lang="de-DE" dirty="0"/>
          </a:p>
        </p:txBody>
      </p:sp>
      <p:sp>
        <p:nvSpPr>
          <p:cNvPr id="26" name="Textplatzhalter 3"/>
          <p:cNvSpPr>
            <a:spLocks noGrp="1"/>
          </p:cNvSpPr>
          <p:nvPr>
            <p:ph type="body" sz="quarter" idx="21" hasCustomPrompt="1"/>
          </p:nvPr>
        </p:nvSpPr>
        <p:spPr>
          <a:xfrm>
            <a:off x="-1095246" y="5791295"/>
            <a:ext cx="1800000" cy="169277"/>
          </a:xfrm>
          <a:prstGeom prst="rect">
            <a:avLst/>
          </a:prstGeom>
        </p:spPr>
        <p:txBody>
          <a:bodyPr lIns="0" tIns="0" rIns="0" bIns="0" numCol="1" spcCol="360000" anchor="b" anchorCtr="0">
            <a:sp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Tx/>
              <a:buNone/>
              <a:defRPr sz="1100"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pPr lvl="0"/>
            <a:r>
              <a:rPr lang="de-DE" dirty="0" err="1" smtClean="0"/>
              <a:t>Fliesstext</a:t>
            </a:r>
            <a:r>
              <a:rPr lang="de-DE" dirty="0" smtClean="0"/>
              <a:t> einfügen</a:t>
            </a:r>
            <a:endParaRPr lang="de-DE" dirty="0"/>
          </a:p>
        </p:txBody>
      </p:sp>
      <p:sp>
        <p:nvSpPr>
          <p:cNvPr id="27" name="Textplatzhalter 3"/>
          <p:cNvSpPr>
            <a:spLocks noGrp="1"/>
          </p:cNvSpPr>
          <p:nvPr>
            <p:ph type="body" sz="quarter" idx="22" hasCustomPrompt="1"/>
          </p:nvPr>
        </p:nvSpPr>
        <p:spPr>
          <a:xfrm>
            <a:off x="4616336" y="4362078"/>
            <a:ext cx="1908000" cy="153888"/>
          </a:xfrm>
          <a:prstGeom prst="rect">
            <a:avLst/>
          </a:prstGeom>
        </p:spPr>
        <p:txBody>
          <a:bodyPr wrap="square" lIns="0" tIns="0" rIns="0" bIns="0" numCol="1" spcCol="360000" anchor="b" anchorCtr="0">
            <a:sp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Tx/>
              <a:buNone/>
              <a:defRPr sz="1000"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pPr lvl="0"/>
            <a:r>
              <a:rPr lang="de-DE" dirty="0" err="1" smtClean="0"/>
              <a:t>Fliesstext</a:t>
            </a:r>
            <a:r>
              <a:rPr lang="de-DE" dirty="0" smtClean="0"/>
              <a:t> einfügen</a:t>
            </a:r>
            <a:endParaRPr lang="de-DE" dirty="0"/>
          </a:p>
        </p:txBody>
      </p:sp>
      <p:sp>
        <p:nvSpPr>
          <p:cNvPr id="28" name="Textfeld 27"/>
          <p:cNvSpPr txBox="1">
            <a:spLocks/>
          </p:cNvSpPr>
          <p:nvPr userDrawn="1"/>
        </p:nvSpPr>
        <p:spPr>
          <a:xfrm>
            <a:off x="2303188" y="3084966"/>
            <a:ext cx="216000" cy="216000"/>
          </a:xfrm>
          <a:prstGeom prst="ellipse">
            <a:avLst/>
          </a:prstGeom>
          <a:noFill/>
          <a:ln w="25400"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de-DE" sz="1300" b="1" i="0" baseline="0" dirty="0" smtClean="0">
                <a:latin typeface="Arial" charset="0"/>
              </a:rPr>
              <a:t>2</a:t>
            </a:r>
            <a:endParaRPr lang="de-DE" sz="1300" b="1" i="0" baseline="0" dirty="0">
              <a:latin typeface="Arial" charset="0"/>
            </a:endParaRPr>
          </a:p>
        </p:txBody>
      </p:sp>
      <p:sp>
        <p:nvSpPr>
          <p:cNvPr id="30" name="Textfeld 29"/>
          <p:cNvSpPr txBox="1">
            <a:spLocks/>
          </p:cNvSpPr>
          <p:nvPr userDrawn="1"/>
        </p:nvSpPr>
        <p:spPr>
          <a:xfrm>
            <a:off x="2609649" y="1389166"/>
            <a:ext cx="216000" cy="216000"/>
          </a:xfrm>
          <a:prstGeom prst="ellipse">
            <a:avLst/>
          </a:prstGeom>
          <a:noFill/>
          <a:ln w="25400"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de-DE" sz="1300" b="1" i="0" baseline="0" dirty="0" smtClean="0">
                <a:latin typeface="Arial" charset="0"/>
              </a:rPr>
              <a:t>1</a:t>
            </a:r>
            <a:endParaRPr lang="de-DE" sz="1300" b="1" i="0" baseline="0" dirty="0">
              <a:latin typeface="Arial" charset="0"/>
            </a:endParaRPr>
          </a:p>
        </p:txBody>
      </p:sp>
      <p:sp>
        <p:nvSpPr>
          <p:cNvPr id="31" name="Textfeld 30"/>
          <p:cNvSpPr txBox="1">
            <a:spLocks/>
          </p:cNvSpPr>
          <p:nvPr userDrawn="1"/>
        </p:nvSpPr>
        <p:spPr>
          <a:xfrm flipH="1">
            <a:off x="6623023" y="1383508"/>
            <a:ext cx="216000" cy="216000"/>
          </a:xfrm>
          <a:prstGeom prst="ellipse">
            <a:avLst/>
          </a:prstGeom>
          <a:noFill/>
          <a:ln w="25400"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de-DE" sz="1300" b="1" i="0" baseline="0" dirty="0" smtClean="0">
                <a:latin typeface="Arial" charset="0"/>
              </a:rPr>
              <a:t>3</a:t>
            </a:r>
            <a:endParaRPr lang="de-DE" sz="1300" b="1" i="0" baseline="0" dirty="0">
              <a:latin typeface="Arial" charset="0"/>
            </a:endParaRPr>
          </a:p>
        </p:txBody>
      </p:sp>
      <p:sp>
        <p:nvSpPr>
          <p:cNvPr id="32" name="Textfeld 31"/>
          <p:cNvSpPr txBox="1">
            <a:spLocks/>
          </p:cNvSpPr>
          <p:nvPr userDrawn="1"/>
        </p:nvSpPr>
        <p:spPr>
          <a:xfrm>
            <a:off x="6305862" y="3084966"/>
            <a:ext cx="216000" cy="216000"/>
          </a:xfrm>
          <a:prstGeom prst="ellipse">
            <a:avLst/>
          </a:prstGeom>
          <a:noFill/>
          <a:ln w="25400"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de-DE" sz="1300" b="1" i="0" baseline="0" dirty="0" smtClean="0">
                <a:latin typeface="Arial" charset="0"/>
              </a:rPr>
              <a:t>4</a:t>
            </a:r>
            <a:endParaRPr lang="de-DE" sz="1300" b="1" i="0" baseline="0" dirty="0">
              <a:latin typeface="Arial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17" name="Untertitel 2"/>
          <p:cNvSpPr>
            <a:spLocks noGrp="1"/>
          </p:cNvSpPr>
          <p:nvPr>
            <p:ph type="subTitle" idx="1"/>
          </p:nvPr>
        </p:nvSpPr>
        <p:spPr>
          <a:xfrm>
            <a:off x="611188" y="951570"/>
            <a:ext cx="7921624" cy="215444"/>
          </a:xfr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buNone/>
              <a:defRPr sz="1400" cap="all" baseline="0">
                <a:solidFill>
                  <a:schemeClr val="accent3"/>
                </a:solidFill>
                <a:latin typeface="Arial Narrow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de-DE" dirty="0" smtClean="0"/>
              <a:t>Master-Untertitelformat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26814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1" grpId="0"/>
      <p:bldP spid="22" grpId="0"/>
      <p:bldP spid="23" grpId="0"/>
      <p:bldP spid="28" grpId="0" animBg="1"/>
      <p:bldP spid="30" grpId="0" animBg="1"/>
      <p:bldP spid="31" grpId="0" animBg="1"/>
      <p:bldP spid="32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gro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dienplatzhalter 6"/>
          <p:cNvSpPr>
            <a:spLocks noGrp="1"/>
          </p:cNvSpPr>
          <p:nvPr>
            <p:ph type="media" sz="quarter" idx="16" hasCustomPrompt="1"/>
          </p:nvPr>
        </p:nvSpPr>
        <p:spPr>
          <a:xfrm>
            <a:off x="611188" y="1383507"/>
            <a:ext cx="5544988" cy="3132535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aseline="0">
                <a:latin typeface="Arial" charset="0"/>
              </a:defRPr>
            </a:lvl1pPr>
          </a:lstStyle>
          <a:p>
            <a:r>
              <a:rPr lang="de-AT" dirty="0" smtClean="0"/>
              <a:t>Video einfügen durch Klicken auf das Symbol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5" name="Untertitel 2"/>
          <p:cNvSpPr>
            <a:spLocks noGrp="1"/>
          </p:cNvSpPr>
          <p:nvPr>
            <p:ph type="subTitle" idx="1"/>
          </p:nvPr>
        </p:nvSpPr>
        <p:spPr>
          <a:xfrm>
            <a:off x="611187" y="951570"/>
            <a:ext cx="7921625" cy="215444"/>
          </a:xfr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buNone/>
              <a:defRPr sz="1400" cap="all" baseline="0">
                <a:solidFill>
                  <a:schemeClr val="accent3"/>
                </a:solidFill>
                <a:latin typeface="Arial Narrow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de-DE" dirty="0" smtClean="0"/>
              <a:t>Master-Untertitelformat bearbeiten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300191" y="1384300"/>
            <a:ext cx="2232621" cy="313213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>
                <a:latin typeface="Arial" charset="0"/>
              </a:defRPr>
            </a:lvl1pPr>
            <a:lvl2pPr marL="457189" indent="0">
              <a:buFontTx/>
              <a:buNone/>
              <a:defRPr sz="1200">
                <a:latin typeface="Arial" charset="0"/>
              </a:defRPr>
            </a:lvl2pPr>
            <a:lvl3pPr marL="914377" indent="0">
              <a:buFontTx/>
              <a:buNone/>
              <a:defRPr sz="1200">
                <a:latin typeface="Arial" charset="0"/>
              </a:defRPr>
            </a:lvl3pPr>
          </a:lstStyle>
          <a:p>
            <a:pPr lvl="0"/>
            <a:r>
              <a:rPr lang="de-DE" dirty="0" smtClean="0"/>
              <a:t>Text oder Aufzählung zum Video einfügen...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71260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m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grammplatzhalter 4"/>
          <p:cNvSpPr>
            <a:spLocks noGrp="1"/>
          </p:cNvSpPr>
          <p:nvPr>
            <p:ph type="chart" sz="quarter" idx="13" hasCustomPrompt="1"/>
          </p:nvPr>
        </p:nvSpPr>
        <p:spPr>
          <a:xfrm>
            <a:off x="611188" y="1383507"/>
            <a:ext cx="7921624" cy="275441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300" baseline="0">
                <a:latin typeface="Arial" charset="0"/>
              </a:defRPr>
            </a:lvl1pPr>
          </a:lstStyle>
          <a:p>
            <a:r>
              <a:rPr lang="de-AT" dirty="0" smtClean="0"/>
              <a:t>Diagramm kopieren und einfügen oder auf Symbol klicken</a:t>
            </a:r>
            <a:endParaRPr lang="de-AT" dirty="0"/>
          </a:p>
        </p:txBody>
      </p:sp>
      <p:sp>
        <p:nvSpPr>
          <p:cNvPr id="10" name="Textplatzhalt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11187" y="4137924"/>
            <a:ext cx="7921625" cy="378514"/>
          </a:xfrm>
          <a:prstGeom prst="rect">
            <a:avLst/>
          </a:prstGeom>
        </p:spPr>
        <p:txBody>
          <a:bodyPr lIns="0" tIns="0" rIns="0" bIns="0" numCol="1" spcCol="36000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8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defRPr>
            </a:lvl1pPr>
          </a:lstStyle>
          <a:p>
            <a:pPr lvl="0"/>
            <a:r>
              <a:rPr lang="de-DE" dirty="0" smtClean="0"/>
              <a:t>Erklärung oder </a:t>
            </a:r>
            <a:r>
              <a:rPr lang="de-DE" dirty="0" err="1" smtClean="0"/>
              <a:t>Fussnoten</a:t>
            </a:r>
            <a:r>
              <a:rPr lang="de-DE" dirty="0" smtClean="0"/>
              <a:t> einfügen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6" name="Untertitel 2"/>
          <p:cNvSpPr>
            <a:spLocks noGrp="1"/>
          </p:cNvSpPr>
          <p:nvPr>
            <p:ph type="subTitle" idx="1"/>
          </p:nvPr>
        </p:nvSpPr>
        <p:spPr>
          <a:xfrm>
            <a:off x="611188" y="951570"/>
            <a:ext cx="7921624" cy="215444"/>
          </a:xfr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buNone/>
              <a:defRPr sz="1400" cap="all" baseline="0">
                <a:solidFill>
                  <a:schemeClr val="accent3"/>
                </a:solidFill>
                <a:latin typeface="Arial Narrow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de-DE" dirty="0" smtClean="0"/>
              <a:t>Master-Untertitelformat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3550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mfolie mi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grammplatzhalter 4"/>
          <p:cNvSpPr>
            <a:spLocks noGrp="1"/>
          </p:cNvSpPr>
          <p:nvPr>
            <p:ph type="chart" sz="quarter" idx="13" hasCustomPrompt="1"/>
          </p:nvPr>
        </p:nvSpPr>
        <p:spPr>
          <a:xfrm>
            <a:off x="611188" y="1383507"/>
            <a:ext cx="4104828" cy="275441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300" baseline="0">
                <a:latin typeface="Arial" charset="0"/>
              </a:defRPr>
            </a:lvl1pPr>
          </a:lstStyle>
          <a:p>
            <a:r>
              <a:rPr lang="de-AT" dirty="0" smtClean="0"/>
              <a:t>Diagramm kopieren und einfügen oder auf Symbol klicken</a:t>
            </a:r>
            <a:endParaRPr lang="de-AT" dirty="0"/>
          </a:p>
        </p:txBody>
      </p:sp>
      <p:sp>
        <p:nvSpPr>
          <p:cNvPr id="10" name="Textplatzhalt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11188" y="4137924"/>
            <a:ext cx="3816796" cy="378119"/>
          </a:xfrm>
          <a:prstGeom prst="rect">
            <a:avLst/>
          </a:prstGeom>
        </p:spPr>
        <p:txBody>
          <a:bodyPr lIns="0" tIns="0" rIns="0" bIns="0" numCol="1" spcCol="36000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8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defRPr>
            </a:lvl1pPr>
          </a:lstStyle>
          <a:p>
            <a:pPr lvl="0"/>
            <a:r>
              <a:rPr lang="de-DE" dirty="0" smtClean="0"/>
              <a:t>Erklärung oder </a:t>
            </a:r>
            <a:r>
              <a:rPr lang="de-DE" dirty="0" err="1" smtClean="0"/>
              <a:t>Fussnoten</a:t>
            </a:r>
            <a:r>
              <a:rPr lang="de-DE" dirty="0" smtClean="0"/>
              <a:t> einfügen</a:t>
            </a:r>
            <a:endParaRPr lang="de-DE" dirty="0"/>
          </a:p>
        </p:txBody>
      </p:sp>
      <p:sp>
        <p:nvSpPr>
          <p:cNvPr id="6" name="Textplatzhalt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716016" y="1383508"/>
            <a:ext cx="3816796" cy="3132535"/>
          </a:xfrm>
          <a:prstGeom prst="rect">
            <a:avLst/>
          </a:prstGeom>
        </p:spPr>
        <p:txBody>
          <a:bodyPr lIns="0" tIns="0" rIns="0" bIns="0" numCol="1" spcCol="36000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pPr lvl="0"/>
            <a:r>
              <a:rPr lang="de-DE" dirty="0" smtClean="0"/>
              <a:t>Text oder Aufzählung oder ausführliche Legende einfügen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7" name="Untertitel 2"/>
          <p:cNvSpPr>
            <a:spLocks noGrp="1"/>
          </p:cNvSpPr>
          <p:nvPr>
            <p:ph type="subTitle" idx="1"/>
          </p:nvPr>
        </p:nvSpPr>
        <p:spPr>
          <a:xfrm>
            <a:off x="611188" y="951570"/>
            <a:ext cx="7921624" cy="215444"/>
          </a:xfr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buNone/>
              <a:defRPr sz="1400" cap="all" baseline="0">
                <a:solidFill>
                  <a:schemeClr val="accent3"/>
                </a:solidFill>
                <a:latin typeface="Arial Narrow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de-DE" dirty="0" smtClean="0"/>
              <a:t>Master-Untertitelformat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37581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e 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5" name="Untertitel 2"/>
          <p:cNvSpPr>
            <a:spLocks noGrp="1"/>
          </p:cNvSpPr>
          <p:nvPr>
            <p:ph type="subTitle" idx="1"/>
          </p:nvPr>
        </p:nvSpPr>
        <p:spPr>
          <a:xfrm>
            <a:off x="611187" y="951570"/>
            <a:ext cx="7921625" cy="215444"/>
          </a:xfr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buNone/>
              <a:defRPr sz="1400" cap="all" baseline="0">
                <a:solidFill>
                  <a:schemeClr val="accent3"/>
                </a:solidFill>
                <a:latin typeface="Arial Narrow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de-DE" dirty="0" smtClean="0"/>
              <a:t>Master-Untertitelformat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54476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 marL="2057349" indent="-228594">
              <a:buClr>
                <a:schemeClr val="bg1">
                  <a:lumMod val="75000"/>
                </a:schemeClr>
              </a:buClr>
              <a:buSzPct val="150000"/>
              <a:buFont typeface="Wingdings" charset="2"/>
              <a:buChar char="§"/>
              <a:defRPr sz="1400" baseline="0"/>
            </a:lvl5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Untertitel 2"/>
          <p:cNvSpPr>
            <a:spLocks noGrp="1"/>
          </p:cNvSpPr>
          <p:nvPr>
            <p:ph type="subTitle" idx="10"/>
          </p:nvPr>
        </p:nvSpPr>
        <p:spPr>
          <a:xfrm>
            <a:off x="611188" y="951570"/>
            <a:ext cx="7921624" cy="230832"/>
          </a:xfr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buNone/>
              <a:defRPr sz="1500" cap="all" baseline="0">
                <a:solidFill>
                  <a:schemeClr val="accent3"/>
                </a:solidFill>
                <a:latin typeface="Arial Narrow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de-DE" dirty="0" smtClean="0"/>
              <a:t>Master-Untertitelformat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70797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terkap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4000" y="4587974"/>
            <a:ext cx="975653" cy="468000"/>
          </a:xfrm>
          <a:prstGeom prst="rect">
            <a:avLst/>
          </a:prstGeom>
        </p:spPr>
      </p:pic>
      <p:sp>
        <p:nvSpPr>
          <p:cNvPr id="20" name="Bildplatzhalter 19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2355727"/>
            <a:ext cx="9144000" cy="2787776"/>
          </a:xfrm>
          <a:prstGeom prst="foldedCorner">
            <a:avLst>
              <a:gd name="adj" fmla="val 50000"/>
            </a:avLst>
          </a:prstGeom>
        </p:spPr>
        <p:txBody>
          <a:bodyPr/>
          <a:lstStyle>
            <a:lvl1pPr marL="0" indent="0">
              <a:buFontTx/>
              <a:buNone/>
              <a:defRPr baseline="0">
                <a:latin typeface="Arial" charset="0"/>
              </a:defRPr>
            </a:lvl1pPr>
          </a:lstStyle>
          <a:p>
            <a:r>
              <a:rPr lang="de-DE" dirty="0" smtClean="0"/>
              <a:t>Zum Einfügen eines Bildes auf das Bildsymbol klicken</a:t>
            </a:r>
            <a:endParaRPr lang="de-DE" dirty="0"/>
          </a:p>
        </p:txBody>
      </p:sp>
      <p:sp>
        <p:nvSpPr>
          <p:cNvPr id="6" name="Untertitel 2"/>
          <p:cNvSpPr>
            <a:spLocks noGrp="1"/>
          </p:cNvSpPr>
          <p:nvPr>
            <p:ph type="subTitle" idx="1"/>
          </p:nvPr>
        </p:nvSpPr>
        <p:spPr>
          <a:xfrm>
            <a:off x="0" y="1384141"/>
            <a:ext cx="9144000" cy="353337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square" lIns="756000" tIns="36000" rIns="0" bIns="39600">
            <a:spAutoFit/>
          </a:bodyPr>
          <a:lstStyle>
            <a:lvl1pPr marL="0" indent="0" algn="l">
              <a:lnSpc>
                <a:spcPct val="100000"/>
              </a:lnSpc>
              <a:buNone/>
              <a:defRPr sz="1800" cap="all" baseline="0">
                <a:solidFill>
                  <a:schemeClr val="accent4"/>
                </a:solidFill>
                <a:latin typeface="Arial Narrow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0" y="802301"/>
            <a:ext cx="9144000" cy="534368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square" lIns="756000" tIns="36000" rIns="0" bIns="36000" anchor="b" anchorCtr="0">
            <a:spAutoFit/>
          </a:bodyPr>
          <a:lstStyle>
            <a:lvl1pPr algn="l">
              <a:defRPr sz="3000" cap="all" baseline="0">
                <a:solidFill>
                  <a:schemeClr val="accent1"/>
                </a:solidFill>
                <a:latin typeface="Arial Narrow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35550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8 -0.24421 L 4.16667E-6 -2.96296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12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4000" y="4587974"/>
            <a:ext cx="975653" cy="468000"/>
          </a:xfrm>
          <a:prstGeom prst="rect">
            <a:avLst/>
          </a:prstGeom>
        </p:spPr>
      </p:pic>
      <p:sp>
        <p:nvSpPr>
          <p:cNvPr id="6" name="Gefaltete Ecke 5"/>
          <p:cNvSpPr/>
          <p:nvPr userDrawn="1"/>
        </p:nvSpPr>
        <p:spPr>
          <a:xfrm>
            <a:off x="-1" y="2427734"/>
            <a:ext cx="9144001" cy="2715767"/>
          </a:xfrm>
          <a:prstGeom prst="foldedCorner">
            <a:avLst>
              <a:gd name="adj" fmla="val 50000"/>
            </a:avLst>
          </a:prstGeom>
          <a:solidFill>
            <a:srgbClr val="D8232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7" name="Textplatzhalter 2"/>
          <p:cNvSpPr>
            <a:spLocks noGrp="1"/>
          </p:cNvSpPr>
          <p:nvPr>
            <p:ph type="body" sz="quarter" idx="12" hasCustomPrompt="1"/>
          </p:nvPr>
        </p:nvSpPr>
        <p:spPr>
          <a:xfrm>
            <a:off x="755576" y="2863592"/>
            <a:ext cx="6264696" cy="1745758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>
              <a:buFontTx/>
              <a:buNone/>
              <a:defRPr sz="180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pPr lvl="0"/>
            <a:r>
              <a:rPr lang="de-DE" dirty="0" smtClean="0"/>
              <a:t>Hier kann zusätzlicher Text in mehreren Zeilen stehen um die einzelnen Subkapitel besser zu gliedern...</a:t>
            </a:r>
            <a:endParaRPr lang="de-DE" dirty="0"/>
          </a:p>
        </p:txBody>
      </p:sp>
      <p:sp>
        <p:nvSpPr>
          <p:cNvPr id="8" name="Untertitel 2"/>
          <p:cNvSpPr>
            <a:spLocks noGrp="1"/>
          </p:cNvSpPr>
          <p:nvPr>
            <p:ph type="subTitle" idx="1"/>
          </p:nvPr>
        </p:nvSpPr>
        <p:spPr>
          <a:xfrm>
            <a:off x="-1" y="1384141"/>
            <a:ext cx="9144000" cy="353337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square" lIns="756000" tIns="36000" rIns="0" bIns="39600">
            <a:spAutoFit/>
          </a:bodyPr>
          <a:lstStyle>
            <a:lvl1pPr marL="0" indent="0" algn="l">
              <a:lnSpc>
                <a:spcPct val="100000"/>
              </a:lnSpc>
              <a:buNone/>
              <a:defRPr sz="1800" cap="all" baseline="0">
                <a:solidFill>
                  <a:schemeClr val="accent4"/>
                </a:solidFill>
                <a:latin typeface="Arial Narrow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-1" y="802301"/>
            <a:ext cx="9144000" cy="534368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square" lIns="756000" tIns="36000" rIns="0" bIns="36000" anchor="b" anchorCtr="0">
            <a:spAutoFit/>
          </a:bodyPr>
          <a:lstStyle>
            <a:lvl1pPr algn="l">
              <a:defRPr sz="3000" cap="all" baseline="0">
                <a:solidFill>
                  <a:schemeClr val="accent1"/>
                </a:solidFill>
                <a:latin typeface="Arial Narrow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13415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8 -0.24421 L 4.16667E-6 -2.96296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12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 userDrawn="1"/>
        </p:nvSpPr>
        <p:spPr>
          <a:xfrm>
            <a:off x="680833" y="2398626"/>
            <a:ext cx="77823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smtClean="0">
                <a:solidFill>
                  <a:srgbClr val="D8232A"/>
                </a:solidFill>
                <a:latin typeface="Arial" charset="0"/>
                <a:ea typeface="Arial" charset="0"/>
                <a:cs typeface="Arial" charset="0"/>
              </a:rPr>
              <a:t>HERZLICHEN DANK FÜR IHRE AUFMERKSAMKEIT</a:t>
            </a:r>
            <a:endParaRPr lang="de-DE" sz="2400" b="1" dirty="0">
              <a:solidFill>
                <a:srgbClr val="D8232A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Rechteck 6"/>
          <p:cNvSpPr/>
          <p:nvPr userDrawn="1"/>
        </p:nvSpPr>
        <p:spPr>
          <a:xfrm>
            <a:off x="806827" y="2398627"/>
            <a:ext cx="7656345" cy="34624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pic>
        <p:nvPicPr>
          <p:cNvPr id="3" name="Bild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4429" y="1549376"/>
            <a:ext cx="1885563" cy="1885563"/>
          </a:xfrm>
          <a:prstGeom prst="rect">
            <a:avLst/>
          </a:prstGeom>
        </p:spPr>
      </p:pic>
      <p:pic>
        <p:nvPicPr>
          <p:cNvPr id="4" name="Bild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6681" y="2071836"/>
            <a:ext cx="1354366" cy="840641"/>
          </a:xfrm>
          <a:prstGeom prst="rect">
            <a:avLst/>
          </a:prstGeom>
        </p:spPr>
      </p:pic>
      <p:pic>
        <p:nvPicPr>
          <p:cNvPr id="5" name="Bild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1309250"/>
            <a:ext cx="2969998" cy="2282687"/>
          </a:xfrm>
          <a:prstGeom prst="rect">
            <a:avLst/>
          </a:prstGeom>
          <a:effectLst/>
        </p:spPr>
      </p:pic>
      <p:pic>
        <p:nvPicPr>
          <p:cNvPr id="6" name="Bild 5"/>
          <p:cNvPicPr>
            <a:picLocks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4429" y="3558845"/>
            <a:ext cx="1882800" cy="137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989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verzeichn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11188" y="1383508"/>
            <a:ext cx="7921624" cy="313253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="0" i="0" baseline="0">
                <a:solidFill>
                  <a:schemeClr val="tx1"/>
                </a:solidFill>
                <a:latin typeface="Arial" charset="0"/>
              </a:defRPr>
            </a:lvl1pPr>
            <a:lvl2pPr marL="457189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4" indent="0">
              <a:buFontTx/>
              <a:buNone/>
              <a:defRPr/>
            </a:lvl5pPr>
          </a:lstStyle>
          <a:p>
            <a:pPr lvl="0"/>
            <a:r>
              <a:rPr lang="de-DE" dirty="0" smtClean="0"/>
              <a:t>HIER STEHT DAS KAPITEL</a:t>
            </a:r>
          </a:p>
          <a:p>
            <a:pPr lvl="0"/>
            <a:endParaRPr lang="de-DE" dirty="0" smtClean="0"/>
          </a:p>
          <a:p>
            <a:pPr lvl="0"/>
            <a:r>
              <a:rPr lang="de-DE" dirty="0" smtClean="0"/>
              <a:t>Hier steht das Unterkapitel in Schwarz</a:t>
            </a:r>
          </a:p>
          <a:p>
            <a:pPr lvl="0"/>
            <a:r>
              <a:rPr lang="de-DE" dirty="0" smtClean="0"/>
              <a:t>Hier steht die Zwischenfolie in Grau</a:t>
            </a:r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8536810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points in Ebenen 1 Spalte 14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platzhalt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11188" y="1391111"/>
            <a:ext cx="7921624" cy="3124931"/>
          </a:xfrm>
          <a:prstGeom prst="rect">
            <a:avLst/>
          </a:prstGeom>
        </p:spPr>
        <p:txBody>
          <a:bodyPr lIns="0" tIns="0" rIns="0" bIns="0" numCol="1" spcCol="360000">
            <a:noAutofit/>
          </a:bodyPr>
          <a:lstStyle>
            <a:lvl1pPr marL="285744" indent="-285744" defTabSz="539987">
              <a:lnSpc>
                <a:spcPct val="100000"/>
              </a:lnSpc>
              <a:spcBef>
                <a:spcPts val="0"/>
              </a:spcBef>
              <a:buClr>
                <a:srgbClr val="D8232A"/>
              </a:buClr>
              <a:buSzPct val="150000"/>
              <a:buFont typeface="Wingdings" charset="2"/>
              <a:buChar char="§"/>
              <a:tabLst>
                <a:tab pos="719982" algn="l"/>
              </a:tabLst>
              <a:defRPr sz="1400" b="1" i="0" baseline="0">
                <a:solidFill>
                  <a:schemeClr val="tx1"/>
                </a:solidFill>
                <a:latin typeface="Arial" charset="0"/>
              </a:defRPr>
            </a:lvl1pPr>
            <a:lvl2pPr marL="685783" indent="-228594">
              <a:buClr>
                <a:schemeClr val="tx1"/>
              </a:buClr>
              <a:buSzPct val="150000"/>
              <a:buFont typeface="Wingdings" charset="2"/>
              <a:buChar char="§"/>
              <a:defRPr sz="1400" b="1" i="0">
                <a:latin typeface="Arial" charset="0"/>
              </a:defRPr>
            </a:lvl2pPr>
            <a:lvl3pPr marL="1142971" indent="-228594">
              <a:buClr>
                <a:schemeClr val="tx1">
                  <a:lumMod val="50000"/>
                  <a:lumOff val="50000"/>
                </a:schemeClr>
              </a:buClr>
              <a:buSzPct val="150000"/>
              <a:buFont typeface="Wingdings" charset="2"/>
              <a:buChar char="§"/>
              <a:defRPr sz="1400" b="0" i="0" baseline="0">
                <a:latin typeface="Arial" charset="0"/>
              </a:defRPr>
            </a:lvl3pPr>
            <a:lvl4pPr marL="1657309" indent="-285744">
              <a:buClr>
                <a:schemeClr val="bg1">
                  <a:lumMod val="75000"/>
                </a:schemeClr>
              </a:buClr>
              <a:buSzPct val="150000"/>
              <a:buFont typeface="Wingdings" charset="2"/>
              <a:buChar char="§"/>
              <a:tabLst>
                <a:tab pos="719982" algn="l"/>
              </a:tabLst>
              <a:defRPr sz="1400" b="0" i="0" baseline="0">
                <a:latin typeface="Arial" charset="0"/>
              </a:defRPr>
            </a:lvl4pPr>
            <a:lvl5pPr>
              <a:defRPr sz="1300"/>
            </a:lvl5pPr>
          </a:lstStyle>
          <a:p>
            <a:pPr lvl="0"/>
            <a:r>
              <a:rPr lang="de-DE" dirty="0" smtClean="0"/>
              <a:t>Viel Text für bis zu vier Ebenen mit </a:t>
            </a:r>
            <a:r>
              <a:rPr lang="de-DE" dirty="0" err="1" smtClean="0"/>
              <a:t>Tabstop</a:t>
            </a:r>
            <a:r>
              <a:rPr lang="de-DE" dirty="0" smtClean="0"/>
              <a:t> einfügen, Schrift Arial Standard 14pt</a:t>
            </a:r>
          </a:p>
          <a:p>
            <a:pPr lvl="0"/>
            <a:endParaRPr lang="de-DE" dirty="0" smtClean="0"/>
          </a:p>
          <a:p>
            <a:pPr lvl="1"/>
            <a:r>
              <a:rPr lang="de-DE" dirty="0" smtClean="0"/>
              <a:t>Zweite Ebene</a:t>
            </a:r>
          </a:p>
          <a:p>
            <a:pPr lvl="1"/>
            <a:endParaRPr lang="de-DE" dirty="0" smtClean="0"/>
          </a:p>
          <a:p>
            <a:pPr lvl="2"/>
            <a:r>
              <a:rPr lang="de-DE" dirty="0" smtClean="0"/>
              <a:t>Dritte Ebene</a:t>
            </a:r>
          </a:p>
          <a:p>
            <a:pPr lvl="2"/>
            <a:endParaRPr lang="de-DE" dirty="0" smtClean="0"/>
          </a:p>
          <a:p>
            <a:pPr lvl="3"/>
            <a:r>
              <a:rPr lang="de-DE" dirty="0" smtClean="0"/>
              <a:t>Vierte Ebene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11187" y="627461"/>
            <a:ext cx="7921625" cy="387798"/>
          </a:xfrm>
        </p:spPr>
        <p:txBody>
          <a:bodyPr/>
          <a:lstStyle/>
          <a:p>
            <a:r>
              <a:rPr lang="de-DE" dirty="0" smtClean="0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42723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points in Ebenen 1 Spalte 17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platzhalt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11187" y="1391111"/>
            <a:ext cx="7921626" cy="3124931"/>
          </a:xfrm>
          <a:prstGeom prst="rect">
            <a:avLst/>
          </a:prstGeom>
        </p:spPr>
        <p:txBody>
          <a:bodyPr lIns="0" tIns="0" rIns="0" bIns="0" numCol="1" spcCol="360000">
            <a:noAutofit/>
          </a:bodyPr>
          <a:lstStyle>
            <a:lvl1pPr marL="285744" indent="-285744" defTabSz="539987">
              <a:lnSpc>
                <a:spcPct val="100000"/>
              </a:lnSpc>
              <a:spcBef>
                <a:spcPts val="0"/>
              </a:spcBef>
              <a:buClr>
                <a:srgbClr val="D8232A"/>
              </a:buClr>
              <a:buSzPct val="150000"/>
              <a:buFont typeface="Wingdings" charset="2"/>
              <a:buChar char="§"/>
              <a:tabLst>
                <a:tab pos="719982" algn="l"/>
              </a:tabLst>
              <a:defRPr sz="1700" b="1" i="0" baseline="0">
                <a:solidFill>
                  <a:schemeClr val="tx1"/>
                </a:solidFill>
                <a:latin typeface="Arial" charset="0"/>
              </a:defRPr>
            </a:lvl1pPr>
            <a:lvl2pPr marL="685783" indent="-228594">
              <a:buClr>
                <a:schemeClr val="tx1"/>
              </a:buClr>
              <a:buSzPct val="150000"/>
              <a:buFont typeface="Wingdings" charset="2"/>
              <a:buChar char="§"/>
              <a:defRPr sz="1700" b="1" i="0" baseline="0">
                <a:latin typeface="Arial" charset="0"/>
              </a:defRPr>
            </a:lvl2pPr>
            <a:lvl3pPr marL="1142971" indent="-228594">
              <a:buClr>
                <a:schemeClr val="tx1">
                  <a:lumMod val="50000"/>
                  <a:lumOff val="50000"/>
                </a:schemeClr>
              </a:buClr>
              <a:buSzPct val="150000"/>
              <a:buFont typeface="Wingdings" charset="2"/>
              <a:buChar char="§"/>
              <a:defRPr sz="1700" b="0" i="0" baseline="0">
                <a:latin typeface="Arial" charset="0"/>
              </a:defRPr>
            </a:lvl3pPr>
            <a:lvl4pPr marL="1657309" indent="-285744">
              <a:buClr>
                <a:schemeClr val="bg1">
                  <a:lumMod val="75000"/>
                </a:schemeClr>
              </a:buClr>
              <a:buSzPct val="150000"/>
              <a:buFont typeface="Wingdings" charset="2"/>
              <a:buChar char="§"/>
              <a:tabLst>
                <a:tab pos="719982" algn="l"/>
              </a:tabLst>
              <a:defRPr sz="1700" b="0" i="0" baseline="0">
                <a:latin typeface="Arial" charset="0"/>
              </a:defRPr>
            </a:lvl4pPr>
            <a:lvl5pPr>
              <a:defRPr sz="1300"/>
            </a:lvl5pPr>
          </a:lstStyle>
          <a:p>
            <a:pPr lvl="0"/>
            <a:r>
              <a:rPr lang="de-DE" dirty="0" smtClean="0"/>
              <a:t>Wenig Text für bis zu vier Ebenen mit </a:t>
            </a:r>
            <a:r>
              <a:rPr lang="de-DE" dirty="0" err="1" smtClean="0"/>
              <a:t>Tabstop</a:t>
            </a:r>
            <a:r>
              <a:rPr lang="de-DE" dirty="0" smtClean="0"/>
              <a:t> einfügen</a:t>
            </a:r>
          </a:p>
          <a:p>
            <a:pPr lvl="0"/>
            <a:r>
              <a:rPr lang="de-DE" dirty="0" smtClean="0"/>
              <a:t>Schrift Arial Standard 17pt</a:t>
            </a:r>
          </a:p>
          <a:p>
            <a:pPr lvl="0"/>
            <a:endParaRPr lang="de-DE" dirty="0" smtClean="0"/>
          </a:p>
          <a:p>
            <a:pPr lvl="1"/>
            <a:r>
              <a:rPr lang="de-DE" dirty="0" smtClean="0"/>
              <a:t>Zweite Ebene</a:t>
            </a:r>
          </a:p>
          <a:p>
            <a:pPr lvl="1"/>
            <a:endParaRPr lang="de-DE" dirty="0" smtClean="0"/>
          </a:p>
          <a:p>
            <a:pPr lvl="2"/>
            <a:r>
              <a:rPr lang="de-DE" dirty="0" smtClean="0"/>
              <a:t>Dritte Ebene</a:t>
            </a:r>
          </a:p>
          <a:p>
            <a:pPr lvl="2"/>
            <a:endParaRPr lang="de-DE" dirty="0" smtClean="0"/>
          </a:p>
          <a:p>
            <a:pPr lvl="3"/>
            <a:r>
              <a:rPr lang="de-DE" dirty="0" smtClean="0"/>
              <a:t>Vierte Ebene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6622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iesstext 2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11188" y="1383508"/>
            <a:ext cx="7921624" cy="3132535"/>
          </a:xfrm>
          <a:prstGeom prst="rect">
            <a:avLst/>
          </a:prstGeom>
        </p:spPr>
        <p:txBody>
          <a:bodyPr lIns="0" tIns="0" rIns="0" bIns="0" numCol="2" spcCol="36000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pPr lvl="0"/>
            <a:r>
              <a:rPr lang="de-DE" dirty="0" err="1" smtClean="0"/>
              <a:t>Fliesstext</a:t>
            </a:r>
            <a:r>
              <a:rPr lang="de-DE" dirty="0" smtClean="0"/>
              <a:t> mit 2 Spalten einfügen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6" name="Untertitel 2"/>
          <p:cNvSpPr>
            <a:spLocks noGrp="1"/>
          </p:cNvSpPr>
          <p:nvPr>
            <p:ph type="subTitle" idx="1"/>
          </p:nvPr>
        </p:nvSpPr>
        <p:spPr>
          <a:xfrm>
            <a:off x="611188" y="951570"/>
            <a:ext cx="7921624" cy="215444"/>
          </a:xfr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buNone/>
              <a:defRPr sz="1400" cap="all" baseline="0">
                <a:solidFill>
                  <a:schemeClr val="accent3"/>
                </a:solidFill>
                <a:latin typeface="Arial Narrow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de-DE" dirty="0" smtClean="0"/>
              <a:t>Master-Untertitelformat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918634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8.xml"/><Relationship Id="rId21" Type="http://schemas.openxmlformats.org/officeDocument/2006/relationships/slideLayout" Target="../slideLayouts/slideLayout26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1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7.xml"/><Relationship Id="rId16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5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20.xml"/><Relationship Id="rId23" Type="http://schemas.openxmlformats.org/officeDocument/2006/relationships/image" Target="../media/image4.png"/><Relationship Id="rId10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24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9.xml"/><Relationship Id="rId2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704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31" r:id="rId2"/>
    <p:sldLayoutId id="2147483832" r:id="rId3"/>
    <p:sldLayoutId id="2147483833" r:id="rId4"/>
    <p:sldLayoutId id="2147483834" r:id="rId5"/>
  </p:sldLayoutIdLst>
  <p:timing>
    <p:tnLst>
      <p:par>
        <p:cTn id="1" dur="indefinite" restart="never" nodeType="tmRoot"/>
      </p:par>
    </p:tnLst>
  </p:timing>
  <p:txStyles>
    <p:titleStyle>
      <a:lvl1pPr algn="ctr" defTabSz="609570" rtl="0" eaLnBrk="1" latinLnBrk="0" hangingPunct="1">
        <a:spcBef>
          <a:spcPct val="0"/>
        </a:spcBef>
        <a:buNone/>
        <a:defRPr sz="3800" kern="1200" cap="all" baseline="0">
          <a:solidFill>
            <a:schemeClr val="accent1"/>
          </a:solidFill>
          <a:latin typeface="Arial Narrow" charset="0"/>
          <a:ea typeface="+mj-ea"/>
          <a:cs typeface="+mj-cs"/>
        </a:defRPr>
      </a:lvl1pPr>
    </p:titleStyle>
    <p:bodyStyle>
      <a:lvl1pPr marL="457178" indent="-457178" algn="l" defTabSz="609570" rtl="0" eaLnBrk="1" latinLnBrk="0" hangingPunct="1">
        <a:spcBef>
          <a:spcPct val="20000"/>
        </a:spcBef>
        <a:buFont typeface="Arial"/>
        <a:buChar char="•"/>
        <a:defRPr sz="1333" kern="1200">
          <a:solidFill>
            <a:schemeClr val="tx1"/>
          </a:solidFill>
          <a:latin typeface="Abadi MT Condensed Extra Bold"/>
          <a:ea typeface="+mn-ea"/>
          <a:cs typeface="+mn-cs"/>
        </a:defRPr>
      </a:lvl1pPr>
      <a:lvl2pPr marL="990550" indent="-380981" algn="l" defTabSz="609570" rtl="0" eaLnBrk="1" latinLnBrk="0" hangingPunct="1">
        <a:spcBef>
          <a:spcPct val="20000"/>
        </a:spcBef>
        <a:buFont typeface="Arial"/>
        <a:buChar char="–"/>
        <a:defRPr sz="1333" kern="1200">
          <a:solidFill>
            <a:schemeClr val="tx1"/>
          </a:solidFill>
          <a:latin typeface="Abadi MT Condensed Extra Bold"/>
          <a:ea typeface="+mn-ea"/>
          <a:cs typeface="+mn-cs"/>
        </a:defRPr>
      </a:lvl2pPr>
      <a:lvl3pPr marL="1523925" indent="-304784" algn="l" defTabSz="609570" rtl="0" eaLnBrk="1" latinLnBrk="0" hangingPunct="1">
        <a:spcBef>
          <a:spcPct val="20000"/>
        </a:spcBef>
        <a:buFont typeface="Arial"/>
        <a:buChar char="•"/>
        <a:defRPr sz="1333" kern="1200">
          <a:solidFill>
            <a:schemeClr val="tx1"/>
          </a:solidFill>
          <a:latin typeface="Abadi MT Condensed Extra Bold"/>
          <a:ea typeface="+mn-ea"/>
          <a:cs typeface="+mn-cs"/>
        </a:defRPr>
      </a:lvl3pPr>
      <a:lvl4pPr marL="2133493" indent="-304784" algn="l" defTabSz="609570" rtl="0" eaLnBrk="1" latinLnBrk="0" hangingPunct="1">
        <a:spcBef>
          <a:spcPct val="20000"/>
        </a:spcBef>
        <a:buFont typeface="Arial"/>
        <a:buChar char="–"/>
        <a:defRPr sz="1333" kern="1200">
          <a:solidFill>
            <a:schemeClr val="tx1"/>
          </a:solidFill>
          <a:latin typeface="Abadi MT Condensed Extra Bold"/>
          <a:ea typeface="+mn-ea"/>
          <a:cs typeface="+mn-cs"/>
        </a:defRPr>
      </a:lvl4pPr>
      <a:lvl5pPr marL="2743062" indent="-304784" algn="l" defTabSz="609570" rtl="0" eaLnBrk="1" latinLnBrk="0" hangingPunct="1">
        <a:spcBef>
          <a:spcPct val="20000"/>
        </a:spcBef>
        <a:buFont typeface="Arial"/>
        <a:buChar char="»"/>
        <a:defRPr sz="1333" kern="1200">
          <a:solidFill>
            <a:schemeClr val="tx1"/>
          </a:solidFill>
          <a:latin typeface="Abadi MT Condensed Extra Bold"/>
          <a:ea typeface="+mn-ea"/>
          <a:cs typeface="+mn-cs"/>
        </a:defRPr>
      </a:lvl5pPr>
      <a:lvl6pPr marL="335263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80" userDrawn="1">
          <p15:clr>
            <a:srgbClr val="F26B43"/>
          </p15:clr>
        </p15:guide>
        <p15:guide id="2" orient="horz" pos="162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/>
          <p:cNvSpPr txBox="1"/>
          <p:nvPr/>
        </p:nvSpPr>
        <p:spPr>
          <a:xfrm>
            <a:off x="35499" y="93790"/>
            <a:ext cx="445700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baseline="0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Kurztitel der Präsentation I </a:t>
            </a:r>
            <a:r>
              <a:rPr lang="de-AT" sz="800" baseline="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Datum</a:t>
            </a:r>
            <a:r>
              <a:rPr lang="de-DE" sz="800" baseline="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de-DE" sz="800" baseline="0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I </a:t>
            </a:r>
            <a:r>
              <a:rPr lang="de-DE" sz="800" baseline="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Folie Nr.</a:t>
            </a:r>
            <a:fld id="{3AE51076-05E1-3843-988F-CC8E7604B110}" type="slidenum">
              <a:rPr lang="de-DE" sz="800" baseline="0" smtClean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‹Nr.›</a:t>
            </a:fld>
            <a:endParaRPr lang="de-DE" sz="800" baseline="0" dirty="0">
              <a:solidFill>
                <a:schemeClr val="bg1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4000" y="4587974"/>
            <a:ext cx="975653" cy="468000"/>
          </a:xfrm>
          <a:prstGeom prst="rect">
            <a:avLst/>
          </a:prstGeom>
        </p:spPr>
      </p:pic>
      <p:sp>
        <p:nvSpPr>
          <p:cNvPr id="5" name="Titelplatzhalter 1"/>
          <p:cNvSpPr>
            <a:spLocks noGrp="1"/>
          </p:cNvSpPr>
          <p:nvPr>
            <p:ph type="title"/>
          </p:nvPr>
        </p:nvSpPr>
        <p:spPr>
          <a:xfrm>
            <a:off x="611187" y="627461"/>
            <a:ext cx="7921625" cy="2769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6" name="Textplatzhalter 2"/>
          <p:cNvSpPr>
            <a:spLocks noGrp="1"/>
          </p:cNvSpPr>
          <p:nvPr>
            <p:ph type="body" idx="1"/>
          </p:nvPr>
        </p:nvSpPr>
        <p:spPr>
          <a:xfrm>
            <a:off x="611187" y="1383508"/>
            <a:ext cx="7921626" cy="313253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Ebene 2</a:t>
            </a:r>
          </a:p>
          <a:p>
            <a:pPr lvl="2"/>
            <a:r>
              <a:rPr lang="de-DE" dirty="0" smtClean="0"/>
              <a:t>Ebene 3</a:t>
            </a:r>
          </a:p>
          <a:p>
            <a:pPr lvl="3"/>
            <a:r>
              <a:rPr lang="de-DE" dirty="0" smtClean="0"/>
              <a:t>Ebene 4</a:t>
            </a:r>
          </a:p>
          <a:p>
            <a:pPr lvl="4"/>
            <a:r>
              <a:rPr lang="de-DE" dirty="0" smtClean="0"/>
              <a:t>Ebene 5</a:t>
            </a:r>
          </a:p>
        </p:txBody>
      </p:sp>
    </p:spTree>
    <p:extLst>
      <p:ext uri="{BB962C8B-B14F-4D97-AF65-F5344CB8AC3E}">
        <p14:creationId xmlns:p14="http://schemas.microsoft.com/office/powerpoint/2010/main" val="113693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66" r:id="rId2"/>
    <p:sldLayoutId id="2147483867" r:id="rId3"/>
    <p:sldLayoutId id="2147483837" r:id="rId4"/>
    <p:sldLayoutId id="2147483839" r:id="rId5"/>
    <p:sldLayoutId id="2147483840" r:id="rId6"/>
    <p:sldLayoutId id="2147483869" r:id="rId7"/>
    <p:sldLayoutId id="2147483841" r:id="rId8"/>
    <p:sldLayoutId id="2147483842" r:id="rId9"/>
    <p:sldLayoutId id="2147483849" r:id="rId10"/>
    <p:sldLayoutId id="2147483850" r:id="rId11"/>
    <p:sldLayoutId id="2147483845" r:id="rId12"/>
    <p:sldLayoutId id="2147483843" r:id="rId13"/>
    <p:sldLayoutId id="2147483844" r:id="rId14"/>
    <p:sldLayoutId id="2147483851" r:id="rId15"/>
    <p:sldLayoutId id="2147483852" r:id="rId16"/>
    <p:sldLayoutId id="2147483868" r:id="rId17"/>
    <p:sldLayoutId id="2147483846" r:id="rId18"/>
    <p:sldLayoutId id="2147483847" r:id="rId19"/>
    <p:sldLayoutId id="2147483848" r:id="rId20"/>
    <p:sldLayoutId id="2147483872" r:id="rId21"/>
  </p:sldLayoutIdLst>
  <p:timing>
    <p:tnLst>
      <p:par>
        <p:cTn id="1" dur="indefinite" restart="never" nodeType="tmRoot"/>
      </p:par>
    </p:tnLst>
  </p:timing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2000" kern="1200" cap="all" baseline="0">
          <a:solidFill>
            <a:srgbClr val="D8232A"/>
          </a:solidFill>
          <a:latin typeface="Arial Narrow" charset="0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Clr>
          <a:srgbClr val="D8232A"/>
        </a:buClr>
        <a:buSzPct val="150000"/>
        <a:buFont typeface="Wingdings" charset="2"/>
        <a:buChar char="§"/>
        <a:defRPr sz="1400" b="0" i="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SzPct val="150000"/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Clr>
          <a:schemeClr val="bg1">
            <a:lumMod val="50000"/>
          </a:schemeClr>
        </a:buClr>
        <a:buSzPct val="150000"/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Clr>
          <a:schemeClr val="bg1">
            <a:lumMod val="75000"/>
          </a:schemeClr>
        </a:buClr>
        <a:buSzPct val="150000"/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Clr>
          <a:schemeClr val="bg1">
            <a:lumMod val="75000"/>
          </a:schemeClr>
        </a:buClr>
        <a:buSzPct val="150000"/>
        <a:buFont typeface="Wingdings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95" userDrawn="1">
          <p15:clr>
            <a:srgbClr val="F26B43"/>
          </p15:clr>
        </p15:guide>
        <p15:guide id="2" orient="horz" pos="2845" userDrawn="1">
          <p15:clr>
            <a:srgbClr val="F26B43"/>
          </p15:clr>
        </p15:guide>
        <p15:guide id="3" orient="horz" pos="872" userDrawn="1">
          <p15:clr>
            <a:srgbClr val="F26B43"/>
          </p15:clr>
        </p15:guide>
        <p15:guide id="4" pos="5375" userDrawn="1">
          <p15:clr>
            <a:srgbClr val="F26B43"/>
          </p15:clr>
        </p15:guide>
        <p15:guide id="5" pos="385" userDrawn="1">
          <p15:clr>
            <a:srgbClr val="F26B43"/>
          </p15:clr>
        </p15:guide>
        <p15:guide id="6" pos="2880" userDrawn="1">
          <p15:clr>
            <a:srgbClr val="F26B43"/>
          </p15:clr>
        </p15:guide>
        <p15:guide id="7" orient="horz" pos="162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rbeiterkammer.at/wiedereinstieg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ien.arbeiterkammer.at/beratung/berufundfamilie/karenz/Papamonat_und_Anrechnung_der_Karenzzeiten.html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auen-familien-jugend.bka.gv.at/" TargetMode="Externa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auen-familien-jugend.bka.gv.at/familie/finanzielle-unterstuetzungen/kinderbetreuungsgeld-ab-1.3.2017/zvd-ea-kbg.html" TargetMode="External"/><Relationship Id="rId2" Type="http://schemas.openxmlformats.org/officeDocument/2006/relationships/hyperlink" Target="https://wien.arbeiterkammer.at/service/broschueren/berufundfamilie/Steuertipps_fuer_Eltern.html" TargetMode="Externa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Bianca Schrittwieser, 18.12.2019</a:t>
            </a:r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0" y="3003798"/>
            <a:ext cx="9144000" cy="924637"/>
          </a:xfrm>
        </p:spPr>
        <p:txBody>
          <a:bodyPr/>
          <a:lstStyle/>
          <a:p>
            <a:r>
              <a:rPr lang="de-AT" dirty="0" err="1"/>
              <a:t>Papamonat</a:t>
            </a:r>
            <a:r>
              <a:rPr lang="de-AT" dirty="0"/>
              <a:t> und andere Neuerungen für junge Eltern in </a:t>
            </a:r>
            <a:r>
              <a:rPr lang="de-AT" dirty="0" smtClean="0"/>
              <a:t>Karenz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21172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5"/>
          </p:nvPr>
        </p:nvSpPr>
        <p:spPr>
          <a:xfrm>
            <a:off x="611188" y="1491630"/>
            <a:ext cx="7921624" cy="3024412"/>
          </a:xfrm>
        </p:spPr>
        <p:txBody>
          <a:bodyPr/>
          <a:lstStyle/>
          <a:p>
            <a:r>
              <a:rPr lang="de-AT" b="0" dirty="0" smtClean="0"/>
              <a:t>Mehr </a:t>
            </a:r>
            <a:r>
              <a:rPr lang="de-AT" b="0" dirty="0"/>
              <a:t>Geld für </a:t>
            </a:r>
            <a:r>
              <a:rPr lang="de-AT" b="0" dirty="0" smtClean="0"/>
              <a:t>Kinderbildung</a:t>
            </a:r>
          </a:p>
          <a:p>
            <a:r>
              <a:rPr lang="de-AT" b="0" dirty="0" smtClean="0"/>
              <a:t>Ausbau </a:t>
            </a:r>
            <a:r>
              <a:rPr lang="de-AT" b="0" dirty="0"/>
              <a:t>der </a:t>
            </a:r>
            <a:r>
              <a:rPr lang="de-AT" b="0" dirty="0" smtClean="0"/>
              <a:t>Ganztagsschulen</a:t>
            </a:r>
          </a:p>
          <a:p>
            <a:r>
              <a:rPr lang="de-AT" b="0" dirty="0" smtClean="0"/>
              <a:t>Familienfreundliche Arbeitswelt</a:t>
            </a:r>
          </a:p>
          <a:p>
            <a:r>
              <a:rPr lang="de-AT" b="0" dirty="0" smtClean="0"/>
              <a:t>Vereinbarkeit </a:t>
            </a:r>
            <a:r>
              <a:rPr lang="de-AT" b="0" dirty="0"/>
              <a:t>auch für Väter </a:t>
            </a:r>
            <a:r>
              <a:rPr lang="de-AT" b="0" dirty="0" smtClean="0"/>
              <a:t>verwirklichen</a:t>
            </a:r>
          </a:p>
          <a:p>
            <a:r>
              <a:rPr lang="de-AT" b="0" dirty="0" smtClean="0"/>
              <a:t>Bezug </a:t>
            </a:r>
            <a:r>
              <a:rPr lang="de-AT" b="0" dirty="0"/>
              <a:t>des einkommensabhängigen Kinderbetreuungsgeldes an die Karenz </a:t>
            </a:r>
            <a:r>
              <a:rPr lang="de-AT" b="0" dirty="0" smtClean="0"/>
              <a:t>koppeln</a:t>
            </a:r>
          </a:p>
          <a:p>
            <a:r>
              <a:rPr lang="de-AT" b="0" dirty="0" smtClean="0"/>
              <a:t>Verbesserungen </a:t>
            </a:r>
            <a:r>
              <a:rPr lang="de-AT" b="0" dirty="0"/>
              <a:t>beim Partnerschaftsbonus: Der Partnerschaftsbonus ist von 500 auf 1000 </a:t>
            </a:r>
            <a:r>
              <a:rPr lang="de-AT" b="0" dirty="0" smtClean="0"/>
              <a:t>Euro pro </a:t>
            </a:r>
            <a:r>
              <a:rPr lang="de-AT" b="0" dirty="0"/>
              <a:t>Elternteil zu </a:t>
            </a:r>
            <a:r>
              <a:rPr lang="de-AT" b="0" dirty="0" smtClean="0"/>
              <a:t>erhöhen</a:t>
            </a:r>
          </a:p>
          <a:p>
            <a:r>
              <a:rPr lang="de-AT" b="0" dirty="0"/>
              <a:t>Eigenständige Leistung während des </a:t>
            </a:r>
            <a:r>
              <a:rPr lang="de-AT" b="0" dirty="0" err="1" smtClean="0"/>
              <a:t>Papamonats</a:t>
            </a:r>
            <a:endParaRPr lang="de-AT" b="0" dirty="0" smtClean="0"/>
          </a:p>
          <a:p>
            <a:endParaRPr lang="de-AT" b="0" dirty="0"/>
          </a:p>
          <a:p>
            <a:pPr marL="0" indent="0">
              <a:buNone/>
            </a:pPr>
            <a:endParaRPr lang="de-AT" b="0" dirty="0" smtClean="0"/>
          </a:p>
          <a:p>
            <a:pPr marL="0" indent="0">
              <a:buNone/>
            </a:pPr>
            <a:r>
              <a:rPr lang="de-AT" b="0" dirty="0" smtClean="0"/>
              <a:t>Link zum </a:t>
            </a:r>
            <a:r>
              <a:rPr lang="de-AT" b="0" dirty="0" err="1" smtClean="0"/>
              <a:t>Wiedereinstiegsmonitoring</a:t>
            </a:r>
            <a:r>
              <a:rPr lang="de-AT" b="0" dirty="0"/>
              <a:t>: </a:t>
            </a:r>
            <a:r>
              <a:rPr lang="de-AT" b="0" dirty="0">
                <a:hlinkClick r:id="rId2"/>
              </a:rPr>
              <a:t>https://</a:t>
            </a:r>
            <a:r>
              <a:rPr lang="de-AT" b="0" dirty="0" smtClean="0">
                <a:hlinkClick r:id="rId2"/>
              </a:rPr>
              <a:t>www.arbeiterkammer.at/wiedereinstieg</a:t>
            </a:r>
            <a:r>
              <a:rPr lang="de-AT" b="0" dirty="0" smtClean="0"/>
              <a:t> </a:t>
            </a:r>
            <a:endParaRPr lang="de-AT" b="0" dirty="0"/>
          </a:p>
          <a:p>
            <a:pPr marL="0" indent="0">
              <a:buNone/>
            </a:pPr>
            <a:endParaRPr lang="de-AT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11187" y="627461"/>
            <a:ext cx="7921625" cy="276999"/>
          </a:xfrm>
        </p:spPr>
        <p:txBody>
          <a:bodyPr/>
          <a:lstStyle/>
          <a:p>
            <a:r>
              <a:rPr lang="de-AT" dirty="0" smtClean="0"/>
              <a:t>Forderungen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22191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 smtClean="0"/>
              <a:t>Papamonat</a:t>
            </a:r>
            <a:r>
              <a:rPr lang="de-AT" dirty="0" smtClean="0"/>
              <a:t> und Familienzeitbonus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574383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AT" dirty="0" smtClean="0"/>
              <a:t>NEU: </a:t>
            </a:r>
            <a:r>
              <a:rPr lang="de-AT" dirty="0" err="1" smtClean="0"/>
              <a:t>Papamonat</a:t>
            </a:r>
            <a:r>
              <a:rPr lang="de-AT" dirty="0" smtClean="0"/>
              <a:t> </a:t>
            </a:r>
            <a:r>
              <a:rPr lang="de-AT" b="0" dirty="0" smtClean="0"/>
              <a:t>=</a:t>
            </a:r>
            <a:r>
              <a:rPr lang="de-AT" b="0" dirty="0"/>
              <a:t> Rechtsanspruch auf Freistellung vom </a:t>
            </a:r>
            <a:r>
              <a:rPr lang="de-AT" b="0" dirty="0" smtClean="0"/>
              <a:t>Job inklusive Kündigungsschutz. </a:t>
            </a:r>
          </a:p>
          <a:p>
            <a:pPr marL="0" indent="0">
              <a:buNone/>
            </a:pPr>
            <a:r>
              <a:rPr lang="de-AT" b="0" dirty="0"/>
              <a:t>Die neue Regelung ist seit 1. September 2019 in </a:t>
            </a:r>
            <a:r>
              <a:rPr lang="de-AT" b="0" dirty="0" smtClean="0"/>
              <a:t>Kraft. </a:t>
            </a:r>
            <a:r>
              <a:rPr lang="de-AT" b="0" dirty="0"/>
              <a:t>Sie gilt für </a:t>
            </a:r>
            <a:r>
              <a:rPr lang="de-AT" b="0" dirty="0" smtClean="0"/>
              <a:t>errechnete </a:t>
            </a:r>
            <a:r>
              <a:rPr lang="de-AT" b="0" dirty="0"/>
              <a:t>Geburtstermine ab 1. Dezember </a:t>
            </a:r>
            <a:r>
              <a:rPr lang="de-AT" b="0" dirty="0" smtClean="0"/>
              <a:t>2019. Väter haben somit ein Recht auf eine </a:t>
            </a:r>
            <a:r>
              <a:rPr lang="de-AT" b="0" dirty="0"/>
              <a:t>berufliche </a:t>
            </a:r>
            <a:r>
              <a:rPr lang="de-AT" b="0" dirty="0" smtClean="0"/>
              <a:t>Auszeit – </a:t>
            </a:r>
            <a:r>
              <a:rPr lang="de-AT" b="0" dirty="0"/>
              <a:t>und </a:t>
            </a:r>
            <a:r>
              <a:rPr lang="de-AT" b="0" dirty="0" smtClean="0"/>
              <a:t>zwar für </a:t>
            </a:r>
            <a:r>
              <a:rPr lang="de-AT" b="0" dirty="0"/>
              <a:t>die Dauer eines Monats</a:t>
            </a:r>
            <a:r>
              <a:rPr lang="de-AT" b="0" dirty="0" smtClean="0"/>
              <a:t>.</a:t>
            </a:r>
          </a:p>
          <a:p>
            <a:pPr marL="0" indent="0">
              <a:buNone/>
            </a:pPr>
            <a:endParaRPr lang="de-AT" b="0" dirty="0"/>
          </a:p>
          <a:p>
            <a:endParaRPr lang="de-AT" b="0" dirty="0" smtClean="0"/>
          </a:p>
          <a:p>
            <a:r>
              <a:rPr lang="de-AT" dirty="0" smtClean="0"/>
              <a:t>Familienzeitbonus</a:t>
            </a:r>
            <a:r>
              <a:rPr lang="de-AT" b="0" dirty="0" smtClean="0"/>
              <a:t> = Geldleistung während des </a:t>
            </a:r>
            <a:r>
              <a:rPr lang="de-AT" b="0" dirty="0" err="1" smtClean="0"/>
              <a:t>Papamonats</a:t>
            </a:r>
            <a:endParaRPr lang="de-AT" dirty="0" smtClean="0"/>
          </a:p>
          <a:p>
            <a:pPr marL="0" indent="0">
              <a:buNone/>
            </a:pPr>
            <a:r>
              <a:rPr lang="de-AT" b="0" dirty="0" smtClean="0"/>
              <a:t>Den Familienzeitbonus </a:t>
            </a:r>
            <a:r>
              <a:rPr lang="de-AT" b="0" dirty="0"/>
              <a:t>gibt es seit 2017 in </a:t>
            </a:r>
            <a:r>
              <a:rPr lang="de-AT" b="0" dirty="0" smtClean="0"/>
              <a:t>der Höhe </a:t>
            </a:r>
            <a:r>
              <a:rPr lang="de-AT" b="0" dirty="0"/>
              <a:t>von rund 700 Euro. </a:t>
            </a:r>
            <a:r>
              <a:rPr lang="de-AT" b="0" dirty="0" smtClean="0"/>
              <a:t> Er muss bei der ÖGK (ab 1.1.2020) beantragt werden. </a:t>
            </a:r>
          </a:p>
          <a:p>
            <a:pPr marL="0" indent="0">
              <a:buNone/>
            </a:pPr>
            <a:endParaRPr lang="de-AT" b="0" dirty="0"/>
          </a:p>
          <a:p>
            <a:pPr marL="0" indent="0">
              <a:buNone/>
            </a:pPr>
            <a:r>
              <a:rPr lang="de-AT" b="0" dirty="0" smtClean="0"/>
              <a:t>Hinweis: Auch </a:t>
            </a:r>
            <a:r>
              <a:rPr lang="de-AT" b="0" dirty="0"/>
              <a:t>gleichgeschlechtliche Eltern haben Anspruch auf </a:t>
            </a:r>
            <a:r>
              <a:rPr lang="de-AT" b="0" dirty="0" smtClean="0"/>
              <a:t>den Familienzeitbonus </a:t>
            </a:r>
            <a:r>
              <a:rPr lang="de-AT" b="0" dirty="0"/>
              <a:t>und eine Freistellung vom Job</a:t>
            </a:r>
            <a:r>
              <a:rPr lang="de-AT" b="0" dirty="0" smtClean="0"/>
              <a:t>.</a:t>
            </a:r>
            <a:endParaRPr lang="de-AT" b="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11187" y="627461"/>
            <a:ext cx="7921625" cy="276999"/>
          </a:xfrm>
        </p:spPr>
        <p:txBody>
          <a:bodyPr/>
          <a:lstStyle/>
          <a:p>
            <a:r>
              <a:rPr lang="de-AT" dirty="0" err="1" smtClean="0"/>
              <a:t>Papamonat</a:t>
            </a:r>
            <a:r>
              <a:rPr lang="de-AT" dirty="0" smtClean="0"/>
              <a:t> und Familienzeitbonus – Was ist NEU?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267852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de-AT" b="0" dirty="0" smtClean="0"/>
              <a:t>Es muss </a:t>
            </a:r>
            <a:r>
              <a:rPr lang="de-AT" b="0" dirty="0"/>
              <a:t>ein </a:t>
            </a:r>
            <a:r>
              <a:rPr lang="de-AT" dirty="0"/>
              <a:t>gemeinsamer Haushalt </a:t>
            </a:r>
            <a:r>
              <a:rPr lang="de-AT" b="0" dirty="0"/>
              <a:t>mit dem Kind bestehen. </a:t>
            </a:r>
            <a:endParaRPr lang="de-AT" b="0" dirty="0" smtClean="0"/>
          </a:p>
          <a:p>
            <a:pPr>
              <a:lnSpc>
                <a:spcPct val="150000"/>
              </a:lnSpc>
            </a:pPr>
            <a:r>
              <a:rPr lang="de-AT" b="0" dirty="0" smtClean="0"/>
              <a:t>Der Vater </a:t>
            </a:r>
            <a:r>
              <a:rPr lang="de-AT" b="0" dirty="0"/>
              <a:t>bzw. 2. Elternteil </a:t>
            </a:r>
            <a:r>
              <a:rPr lang="de-AT" b="0" dirty="0" smtClean="0"/>
              <a:t>muss </a:t>
            </a:r>
            <a:r>
              <a:rPr lang="de-AT" dirty="0" smtClean="0"/>
              <a:t>Meldefristen</a:t>
            </a:r>
            <a:r>
              <a:rPr lang="de-AT" b="0" dirty="0" smtClean="0"/>
              <a:t> </a:t>
            </a:r>
            <a:r>
              <a:rPr lang="de-AT" b="0" dirty="0"/>
              <a:t>an die </a:t>
            </a:r>
            <a:r>
              <a:rPr lang="de-AT" b="0" dirty="0" smtClean="0"/>
              <a:t>Arbeitgeberin bzw</a:t>
            </a:r>
            <a:r>
              <a:rPr lang="de-AT" b="0" dirty="0"/>
              <a:t>. den Arbeitgeber </a:t>
            </a:r>
            <a:r>
              <a:rPr lang="de-AT" b="0" dirty="0" smtClean="0"/>
              <a:t>einhalten</a:t>
            </a:r>
            <a:r>
              <a:rPr lang="de-AT" b="0" dirty="0"/>
              <a:t>. </a:t>
            </a:r>
            <a:endParaRPr lang="de-AT" b="0" dirty="0" smtClean="0"/>
          </a:p>
          <a:p>
            <a:pPr>
              <a:lnSpc>
                <a:spcPct val="150000"/>
              </a:lnSpc>
            </a:pPr>
            <a:r>
              <a:rPr lang="de-AT" b="0" dirty="0"/>
              <a:t>Die Betriebsgröße ist </a:t>
            </a:r>
            <a:r>
              <a:rPr lang="de-AT" b="0" dirty="0" smtClean="0"/>
              <a:t>nicht relevant. </a:t>
            </a:r>
            <a:endParaRPr lang="de-AT" b="0" dirty="0"/>
          </a:p>
          <a:p>
            <a:pPr marL="0" indent="0">
              <a:lnSpc>
                <a:spcPct val="150000"/>
              </a:lnSpc>
              <a:buNone/>
            </a:pPr>
            <a:endParaRPr lang="de-AT" b="0" dirty="0" smtClean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11187" y="627461"/>
            <a:ext cx="7921625" cy="276999"/>
          </a:xfrm>
        </p:spPr>
        <p:txBody>
          <a:bodyPr/>
          <a:lstStyle/>
          <a:p>
            <a:r>
              <a:rPr lang="de-AT" dirty="0" smtClean="0"/>
              <a:t>Voraussetzungen für den Rechtsanspruch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733938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AT" b="0" dirty="0" smtClean="0"/>
              <a:t>Dauer</a:t>
            </a:r>
            <a:r>
              <a:rPr lang="de-AT" b="0" dirty="0"/>
              <a:t>: 1 Monat</a:t>
            </a:r>
          </a:p>
          <a:p>
            <a:r>
              <a:rPr lang="de-AT" b="0" dirty="0" smtClean="0"/>
              <a:t>Zeitraum</a:t>
            </a:r>
            <a:r>
              <a:rPr lang="de-AT" b="0" dirty="0"/>
              <a:t>: Von der Geburt bis zum Ende des </a:t>
            </a:r>
            <a:r>
              <a:rPr lang="de-AT" b="0" dirty="0" smtClean="0"/>
              <a:t>Beschäftigungsverbotes der </a:t>
            </a:r>
            <a:r>
              <a:rPr lang="de-AT" b="0" dirty="0"/>
              <a:t>Mutter (</a:t>
            </a:r>
            <a:r>
              <a:rPr lang="de-AT" b="0" dirty="0" smtClean="0"/>
              <a:t>Mutterschutz)</a:t>
            </a:r>
          </a:p>
          <a:p>
            <a:pPr marL="0" indent="0">
              <a:buNone/>
            </a:pPr>
            <a:endParaRPr lang="de-AT" b="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11187" y="627461"/>
            <a:ext cx="7921625" cy="276999"/>
          </a:xfrm>
        </p:spPr>
        <p:txBody>
          <a:bodyPr/>
          <a:lstStyle/>
          <a:p>
            <a:r>
              <a:rPr lang="de-AT" dirty="0" smtClean="0"/>
              <a:t>Dauer und Zeitraum – Wann können Sie den </a:t>
            </a:r>
            <a:r>
              <a:rPr lang="de-AT" dirty="0" err="1" smtClean="0"/>
              <a:t>PapAmonat</a:t>
            </a:r>
            <a:r>
              <a:rPr lang="de-AT" dirty="0" smtClean="0"/>
              <a:t> nutzen?</a:t>
            </a:r>
            <a:endParaRPr lang="de-AT" dirty="0"/>
          </a:p>
        </p:txBody>
      </p:sp>
      <p:sp>
        <p:nvSpPr>
          <p:cNvPr id="5" name="Rechteck 4"/>
          <p:cNvSpPr/>
          <p:nvPr/>
        </p:nvSpPr>
        <p:spPr>
          <a:xfrm>
            <a:off x="611188" y="2427734"/>
            <a:ext cx="7633965" cy="10801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539987">
              <a:buClr>
                <a:srgbClr val="D8232A"/>
              </a:buClr>
              <a:buSzPct val="150000"/>
              <a:tabLst>
                <a:tab pos="719982" algn="l"/>
              </a:tabLst>
            </a:pPr>
            <a:r>
              <a:rPr lang="de-AT" sz="1400" b="1" dirty="0">
                <a:solidFill>
                  <a:srgbClr val="000000"/>
                </a:solidFill>
                <a:latin typeface="Arial" charset="0"/>
              </a:rPr>
              <a:t>Beispiel</a:t>
            </a:r>
          </a:p>
          <a:p>
            <a:pPr lvl="0" defTabSz="539987">
              <a:buClr>
                <a:srgbClr val="D8232A"/>
              </a:buClr>
              <a:buSzPct val="150000"/>
              <a:tabLst>
                <a:tab pos="719982" algn="l"/>
              </a:tabLst>
            </a:pPr>
            <a:r>
              <a:rPr lang="de-AT" sz="1400" dirty="0">
                <a:solidFill>
                  <a:srgbClr val="000000"/>
                </a:solidFill>
                <a:latin typeface="Arial" charset="0"/>
              </a:rPr>
              <a:t>Alma kommt am 12. Dezember 2019 zur Welt. Daniel, </a:t>
            </a:r>
            <a:r>
              <a:rPr lang="de-AT" sz="1400" dirty="0" smtClean="0">
                <a:solidFill>
                  <a:srgbClr val="000000"/>
                </a:solidFill>
                <a:latin typeface="Arial" charset="0"/>
              </a:rPr>
              <a:t>der Vater, geht nach dem Krankenhausaufenthalt von Mutter und Kind von 15. Dezember 2019 bis 14. Jänner 2020 in den </a:t>
            </a:r>
            <a:r>
              <a:rPr lang="de-AT" sz="1400" dirty="0" err="1" smtClean="0">
                <a:solidFill>
                  <a:srgbClr val="000000"/>
                </a:solidFill>
                <a:latin typeface="Arial" charset="0"/>
              </a:rPr>
              <a:t>Papamonat</a:t>
            </a:r>
            <a:r>
              <a:rPr lang="de-AT" sz="1400" dirty="0" smtClean="0">
                <a:solidFill>
                  <a:srgbClr val="000000"/>
                </a:solidFill>
                <a:latin typeface="Arial" charset="0"/>
              </a:rPr>
              <a:t>.</a:t>
            </a:r>
            <a:endParaRPr lang="de-AT" sz="1400" b="1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920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5"/>
          </p:nvPr>
        </p:nvSpPr>
        <p:spPr>
          <a:xfrm>
            <a:off x="611188" y="1131590"/>
            <a:ext cx="7921624" cy="3888431"/>
          </a:xfrm>
          <a:ln>
            <a:noFill/>
          </a:ln>
        </p:spPr>
        <p:txBody>
          <a:bodyPr/>
          <a:lstStyle/>
          <a:p>
            <a:r>
              <a:rPr lang="de-AT" dirty="0" smtClean="0"/>
              <a:t>Beginn </a:t>
            </a:r>
            <a:r>
              <a:rPr lang="de-AT" dirty="0"/>
              <a:t>des </a:t>
            </a:r>
            <a:r>
              <a:rPr lang="de-AT" dirty="0" err="1"/>
              <a:t>Papamonats</a:t>
            </a:r>
            <a:r>
              <a:rPr lang="de-AT" dirty="0"/>
              <a:t> – Vorankündigungsfrist</a:t>
            </a:r>
          </a:p>
          <a:p>
            <a:pPr lvl="1"/>
            <a:r>
              <a:rPr lang="de-AT" b="0" dirty="0"/>
              <a:t>Spätestens 3 Monate – frühestens 4 Monate – vor dem </a:t>
            </a:r>
            <a:r>
              <a:rPr lang="de-AT" b="0" dirty="0" smtClean="0"/>
              <a:t>errechneten Geburtstermin muss der Beginn </a:t>
            </a:r>
            <a:r>
              <a:rPr lang="de-AT" b="0" dirty="0"/>
              <a:t>des </a:t>
            </a:r>
            <a:r>
              <a:rPr lang="de-AT" b="0" dirty="0" err="1"/>
              <a:t>Papamonats</a:t>
            </a:r>
            <a:r>
              <a:rPr lang="de-AT" b="0" dirty="0"/>
              <a:t> </a:t>
            </a:r>
            <a:r>
              <a:rPr lang="de-AT" b="0" dirty="0" smtClean="0"/>
              <a:t>beim Arbeitgeber angekündigt werden. Gleichzeitig ist der voraussichtliche </a:t>
            </a:r>
            <a:r>
              <a:rPr lang="de-AT" b="0" dirty="0"/>
              <a:t>Geburtstermin </a:t>
            </a:r>
            <a:r>
              <a:rPr lang="de-AT" b="0" dirty="0" smtClean="0"/>
              <a:t>bekanntzugeben.</a:t>
            </a:r>
          </a:p>
          <a:p>
            <a:r>
              <a:rPr lang="de-AT" dirty="0" smtClean="0"/>
              <a:t>Geburt </a:t>
            </a:r>
            <a:r>
              <a:rPr lang="de-AT" dirty="0"/>
              <a:t>des </a:t>
            </a:r>
            <a:r>
              <a:rPr lang="de-AT" dirty="0" smtClean="0"/>
              <a:t>Kindes</a:t>
            </a:r>
          </a:p>
          <a:p>
            <a:pPr lvl="1"/>
            <a:r>
              <a:rPr lang="de-AT" b="0" dirty="0" smtClean="0"/>
              <a:t>Die Arbeitgeberin </a:t>
            </a:r>
            <a:r>
              <a:rPr lang="de-AT" b="0" dirty="0"/>
              <a:t>bzw. </a:t>
            </a:r>
            <a:r>
              <a:rPr lang="de-AT" b="0" dirty="0" smtClean="0"/>
              <a:t>der Arbeitgeber ist unverzüglich</a:t>
            </a:r>
            <a:r>
              <a:rPr lang="de-AT" b="0" dirty="0"/>
              <a:t> </a:t>
            </a:r>
            <a:r>
              <a:rPr lang="de-AT" b="0" dirty="0" smtClean="0"/>
              <a:t>von </a:t>
            </a:r>
            <a:r>
              <a:rPr lang="de-AT" b="0" dirty="0"/>
              <a:t>der Geburt </a:t>
            </a:r>
            <a:r>
              <a:rPr lang="de-AT" b="0" dirty="0" smtClean="0"/>
              <a:t>des Kindes zu  verständigen.</a:t>
            </a:r>
          </a:p>
          <a:p>
            <a:pPr marL="342900" indent="-285750"/>
            <a:r>
              <a:rPr lang="de-AT" dirty="0" smtClean="0"/>
              <a:t>Tatsächlicher Antrittszeitpunkt</a:t>
            </a:r>
          </a:p>
          <a:p>
            <a:pPr marL="742939" lvl="1" indent="-285750"/>
            <a:r>
              <a:rPr lang="de-AT" b="0" dirty="0" smtClean="0"/>
              <a:t>Spätestens </a:t>
            </a:r>
            <a:r>
              <a:rPr lang="de-AT" b="0" dirty="0"/>
              <a:t>eine Woche nach der </a:t>
            </a:r>
            <a:r>
              <a:rPr lang="de-AT" b="0" dirty="0" smtClean="0"/>
              <a:t>Geburt muss der tatsächliche</a:t>
            </a:r>
            <a:r>
              <a:rPr lang="de-AT" b="0" dirty="0"/>
              <a:t> </a:t>
            </a:r>
            <a:r>
              <a:rPr lang="de-AT" b="0" dirty="0" smtClean="0"/>
              <a:t>Antrittszeitpunkt dem Arbeitgeber</a:t>
            </a:r>
            <a:r>
              <a:rPr lang="de-AT" b="0" dirty="0"/>
              <a:t> </a:t>
            </a:r>
            <a:r>
              <a:rPr lang="de-AT" b="0" dirty="0" smtClean="0"/>
              <a:t>bekannt geben werden.</a:t>
            </a:r>
          </a:p>
          <a:p>
            <a:pPr marL="457189" lvl="1" indent="0">
              <a:buNone/>
            </a:pPr>
            <a:endParaRPr lang="de-AT" b="0" dirty="0" smtClean="0"/>
          </a:p>
          <a:p>
            <a:pPr marL="457189" lvl="1" indent="0">
              <a:buNone/>
            </a:pPr>
            <a:endParaRPr lang="de-AT" b="0" dirty="0"/>
          </a:p>
          <a:p>
            <a:pPr marL="457189" lvl="1" indent="0">
              <a:buNone/>
            </a:pPr>
            <a:r>
              <a:rPr lang="de-AT" dirty="0"/>
              <a:t>Tipp: Musterbriefe </a:t>
            </a:r>
            <a:r>
              <a:rPr lang="de-AT" dirty="0" smtClean="0"/>
              <a:t>AK </a:t>
            </a:r>
            <a:r>
              <a:rPr lang="de-AT" b="0" dirty="0" smtClean="0">
                <a:hlinkClick r:id="rId2"/>
              </a:rPr>
              <a:t>https</a:t>
            </a:r>
            <a:r>
              <a:rPr lang="de-AT" b="0" dirty="0">
                <a:hlinkClick r:id="rId2"/>
              </a:rPr>
              <a:t>://</a:t>
            </a:r>
            <a:r>
              <a:rPr lang="de-AT" b="0" dirty="0" smtClean="0">
                <a:hlinkClick r:id="rId2"/>
              </a:rPr>
              <a:t>wien.arbeiterkammer.at/beratung/berufundfamilie/karenz/Papamonat_und_Anrechnung_der_Karenzzeiten.html</a:t>
            </a:r>
            <a:r>
              <a:rPr lang="de-AT" b="0" dirty="0" smtClean="0"/>
              <a:t>  </a:t>
            </a:r>
            <a:endParaRPr lang="de-AT" b="0" dirty="0"/>
          </a:p>
          <a:p>
            <a:pPr marL="457189" lvl="1" indent="0">
              <a:buNone/>
            </a:pPr>
            <a:endParaRPr lang="de-AT" b="0" dirty="0" smtClean="0"/>
          </a:p>
          <a:p>
            <a:pPr marL="457189" lvl="1" indent="0">
              <a:buNone/>
            </a:pPr>
            <a:endParaRPr lang="de-AT" b="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11187" y="627461"/>
            <a:ext cx="7921625" cy="276999"/>
          </a:xfrm>
        </p:spPr>
        <p:txBody>
          <a:bodyPr/>
          <a:lstStyle/>
          <a:p>
            <a:r>
              <a:rPr lang="de-AT" dirty="0" smtClean="0"/>
              <a:t>Welche Meldefristen sind zu beachten?</a:t>
            </a:r>
            <a:endParaRPr lang="de-AT" dirty="0"/>
          </a:p>
        </p:txBody>
      </p:sp>
      <p:sp>
        <p:nvSpPr>
          <p:cNvPr id="5" name="Rechteck 4"/>
          <p:cNvSpPr/>
          <p:nvPr/>
        </p:nvSpPr>
        <p:spPr>
          <a:xfrm>
            <a:off x="683568" y="3676644"/>
            <a:ext cx="7776864" cy="9361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09345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5"/>
          </p:nvPr>
        </p:nvSpPr>
        <p:spPr>
          <a:xfrm>
            <a:off x="611188" y="1059583"/>
            <a:ext cx="7921624" cy="3456460"/>
          </a:xfrm>
        </p:spPr>
        <p:txBody>
          <a:bodyPr/>
          <a:lstStyle/>
          <a:p>
            <a:r>
              <a:rPr lang="de-AT" dirty="0" smtClean="0"/>
              <a:t>Meldefrist versäumt? </a:t>
            </a:r>
          </a:p>
          <a:p>
            <a:pPr marL="0" indent="0">
              <a:buNone/>
            </a:pPr>
            <a:r>
              <a:rPr lang="de-AT" b="0" dirty="0" smtClean="0"/>
              <a:t>In </a:t>
            </a:r>
            <a:r>
              <a:rPr lang="de-AT" b="0" dirty="0"/>
              <a:t>diesem </a:t>
            </a:r>
            <a:r>
              <a:rPr lang="de-AT" b="0" dirty="0" smtClean="0"/>
              <a:t>Fall besteht zwar kein </a:t>
            </a:r>
            <a:r>
              <a:rPr lang="de-AT" b="0" dirty="0"/>
              <a:t>Rechtsanspruch mehr </a:t>
            </a:r>
            <a:r>
              <a:rPr lang="de-AT" b="0" dirty="0" smtClean="0"/>
              <a:t>auf den </a:t>
            </a:r>
            <a:r>
              <a:rPr lang="de-AT" b="0" dirty="0" err="1" smtClean="0"/>
              <a:t>Papamonat</a:t>
            </a:r>
            <a:r>
              <a:rPr lang="de-AT" b="0" dirty="0"/>
              <a:t>.</a:t>
            </a:r>
            <a:r>
              <a:rPr lang="de-AT" b="0" dirty="0" smtClean="0"/>
              <a:t> Die Freistellung </a:t>
            </a:r>
            <a:r>
              <a:rPr lang="de-AT" b="0" dirty="0"/>
              <a:t>vom Job </a:t>
            </a:r>
            <a:r>
              <a:rPr lang="de-AT" b="0" dirty="0" smtClean="0"/>
              <a:t>kann aber </a:t>
            </a:r>
            <a:r>
              <a:rPr lang="de-AT" b="0" dirty="0"/>
              <a:t>mit </a:t>
            </a:r>
            <a:r>
              <a:rPr lang="de-AT" b="0" dirty="0" smtClean="0"/>
              <a:t>der Arbeitgeberin </a:t>
            </a:r>
            <a:r>
              <a:rPr lang="de-AT" b="0" dirty="0"/>
              <a:t>bzw. </a:t>
            </a:r>
            <a:r>
              <a:rPr lang="de-AT" b="0" dirty="0" smtClean="0"/>
              <a:t>dem Arbeitgeber vereinbart werden.</a:t>
            </a:r>
          </a:p>
          <a:p>
            <a:pPr marL="0" indent="0">
              <a:buNone/>
            </a:pPr>
            <a:endParaRPr lang="de-AT" b="0" dirty="0"/>
          </a:p>
          <a:p>
            <a:r>
              <a:rPr lang="de-AT" dirty="0"/>
              <a:t>Kündigungs- und </a:t>
            </a:r>
            <a:r>
              <a:rPr lang="de-AT" dirty="0" smtClean="0"/>
              <a:t>Entlassungsschutz?</a:t>
            </a:r>
            <a:r>
              <a:rPr lang="de-AT" dirty="0"/>
              <a:t> </a:t>
            </a:r>
            <a:endParaRPr lang="de-AT" dirty="0" smtClean="0"/>
          </a:p>
          <a:p>
            <a:pPr marL="0" indent="0">
              <a:buNone/>
            </a:pPr>
            <a:r>
              <a:rPr lang="de-AT" b="0" dirty="0" smtClean="0"/>
              <a:t>Der </a:t>
            </a:r>
            <a:r>
              <a:rPr lang="de-AT" b="0" dirty="0"/>
              <a:t>Kündigungs- und Entlassungsschutz beginnt mit der </a:t>
            </a:r>
            <a:r>
              <a:rPr lang="de-AT" b="0" dirty="0" smtClean="0"/>
              <a:t>Vorankündigung – </a:t>
            </a:r>
            <a:r>
              <a:rPr lang="de-AT" b="0" dirty="0"/>
              <a:t>allerdings frühestens 4 Monate vor dem errechneten </a:t>
            </a:r>
            <a:r>
              <a:rPr lang="de-AT" b="0" dirty="0" smtClean="0"/>
              <a:t>Geburtstermin. Er </a:t>
            </a:r>
            <a:r>
              <a:rPr lang="de-AT" b="0" dirty="0"/>
              <a:t>endet 4 Wochen nach dem Ende des </a:t>
            </a:r>
            <a:r>
              <a:rPr lang="de-AT" b="0" dirty="0" err="1"/>
              <a:t>Papamonats</a:t>
            </a:r>
            <a:r>
              <a:rPr lang="de-AT" b="0" dirty="0" smtClean="0"/>
              <a:t>.</a:t>
            </a:r>
          </a:p>
          <a:p>
            <a:pPr marL="0" indent="0">
              <a:buNone/>
            </a:pPr>
            <a:endParaRPr lang="de-AT" b="0" dirty="0"/>
          </a:p>
          <a:p>
            <a:r>
              <a:rPr lang="de-AT" dirty="0" smtClean="0"/>
              <a:t>Dienstabhängige Ansprüche?</a:t>
            </a:r>
            <a:r>
              <a:rPr lang="de-AT" dirty="0"/>
              <a:t> </a:t>
            </a:r>
            <a:endParaRPr lang="de-AT" dirty="0" smtClean="0"/>
          </a:p>
          <a:p>
            <a:pPr marL="0" indent="0">
              <a:buNone/>
            </a:pPr>
            <a:r>
              <a:rPr lang="de-AT" b="0" dirty="0" smtClean="0"/>
              <a:t>Der </a:t>
            </a:r>
            <a:r>
              <a:rPr lang="de-AT" b="0" dirty="0"/>
              <a:t>Monat muss für Ansprüche berücksichtigt werden, die </a:t>
            </a:r>
            <a:r>
              <a:rPr lang="de-AT" b="0" dirty="0" smtClean="0"/>
              <a:t>sich nach </a:t>
            </a:r>
            <a:r>
              <a:rPr lang="de-AT" b="0" dirty="0"/>
              <a:t>der Dauer der Dienstzeit richten – zum Beispiel für die Dauer </a:t>
            </a:r>
            <a:r>
              <a:rPr lang="de-AT" b="0" dirty="0" smtClean="0"/>
              <a:t>der Entgeltfortzahlung</a:t>
            </a:r>
            <a:r>
              <a:rPr lang="de-AT" b="0" dirty="0"/>
              <a:t>, das Urlaubsausmaß oder </a:t>
            </a:r>
            <a:r>
              <a:rPr lang="de-AT" b="0" dirty="0" err="1"/>
              <a:t>Vorrückungen</a:t>
            </a:r>
            <a:r>
              <a:rPr lang="de-AT" b="0" dirty="0"/>
              <a:t> im </a:t>
            </a:r>
            <a:r>
              <a:rPr lang="de-AT" b="0" dirty="0" smtClean="0"/>
              <a:t>Lohn- und Gehaltsschema.</a:t>
            </a:r>
          </a:p>
          <a:p>
            <a:pPr marL="0" indent="0">
              <a:buNone/>
            </a:pPr>
            <a:endParaRPr lang="de-AT" b="0" dirty="0"/>
          </a:p>
          <a:p>
            <a:r>
              <a:rPr lang="de-AT" dirty="0" smtClean="0"/>
              <a:t>Sind Väter während </a:t>
            </a:r>
            <a:r>
              <a:rPr lang="de-AT" dirty="0"/>
              <a:t>des </a:t>
            </a:r>
            <a:r>
              <a:rPr lang="de-AT" dirty="0" err="1" smtClean="0"/>
              <a:t>Papamonats</a:t>
            </a:r>
            <a:r>
              <a:rPr lang="de-AT" dirty="0"/>
              <a:t> </a:t>
            </a:r>
            <a:r>
              <a:rPr lang="de-AT" dirty="0" smtClean="0"/>
              <a:t>kranken-</a:t>
            </a:r>
            <a:r>
              <a:rPr lang="de-AT" dirty="0"/>
              <a:t> </a:t>
            </a:r>
            <a:r>
              <a:rPr lang="de-AT" dirty="0" smtClean="0"/>
              <a:t>und pensionsversichert? </a:t>
            </a:r>
            <a:endParaRPr lang="de-AT" dirty="0"/>
          </a:p>
          <a:p>
            <a:pPr marL="0" indent="0">
              <a:buNone/>
            </a:pPr>
            <a:r>
              <a:rPr lang="de-AT" b="0" dirty="0" smtClean="0"/>
              <a:t>Sofern ein Anspruch </a:t>
            </a:r>
            <a:r>
              <a:rPr lang="de-AT" b="0" dirty="0"/>
              <a:t>auf den </a:t>
            </a:r>
            <a:r>
              <a:rPr lang="de-AT" b="0" dirty="0" smtClean="0"/>
              <a:t>Familienzeitbonus besteht, sind Väter kranken- und pensionsversichert.</a:t>
            </a:r>
            <a:endParaRPr lang="de-AT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11187" y="627461"/>
            <a:ext cx="7921625" cy="276999"/>
          </a:xfrm>
        </p:spPr>
        <p:txBody>
          <a:bodyPr/>
          <a:lstStyle/>
          <a:p>
            <a:r>
              <a:rPr lang="de-AT" dirty="0" smtClean="0"/>
              <a:t>Was ist sonst noch wichtig?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5947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323528" y="987574"/>
            <a:ext cx="8209284" cy="4032448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de-AT" dirty="0" smtClean="0"/>
              <a:t>Beim </a:t>
            </a:r>
            <a:r>
              <a:rPr lang="de-AT" dirty="0"/>
              <a:t>Rechtsanspruch auf einen </a:t>
            </a:r>
            <a:r>
              <a:rPr lang="de-AT" dirty="0" err="1"/>
              <a:t>Papamonat</a:t>
            </a:r>
            <a:r>
              <a:rPr lang="de-AT" dirty="0"/>
              <a:t> handelt es sich um </a:t>
            </a:r>
            <a:r>
              <a:rPr lang="de-AT" dirty="0" smtClean="0"/>
              <a:t>eine Freistellung vom Job in </a:t>
            </a:r>
            <a:r>
              <a:rPr lang="de-AT" dirty="0"/>
              <a:t>der Dauer von einem Monat. </a:t>
            </a:r>
            <a:r>
              <a:rPr lang="de-AT" dirty="0" smtClean="0"/>
              <a:t>Die Arbeitgeberin bzw</a:t>
            </a:r>
            <a:r>
              <a:rPr lang="de-AT" dirty="0"/>
              <a:t>. </a:t>
            </a:r>
            <a:r>
              <a:rPr lang="de-AT" dirty="0" smtClean="0"/>
              <a:t>der </a:t>
            </a:r>
            <a:r>
              <a:rPr lang="de-AT" dirty="0"/>
              <a:t>Arbeitgeber muss </a:t>
            </a:r>
            <a:r>
              <a:rPr lang="de-AT" dirty="0" smtClean="0"/>
              <a:t>in </a:t>
            </a:r>
            <a:r>
              <a:rPr lang="de-AT" dirty="0"/>
              <a:t>dieser Zeit kein Entgelt </a:t>
            </a:r>
            <a:r>
              <a:rPr lang="de-AT" dirty="0" smtClean="0"/>
              <a:t>zahlen.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AT" dirty="0"/>
              <a:t>W</a:t>
            </a:r>
            <a:r>
              <a:rPr lang="de-AT" dirty="0" smtClean="0"/>
              <a:t>ährend </a:t>
            </a:r>
            <a:r>
              <a:rPr lang="de-AT" dirty="0"/>
              <a:t>dieser Zeit </a:t>
            </a:r>
            <a:r>
              <a:rPr lang="de-AT" dirty="0" smtClean="0"/>
              <a:t>kann aber der </a:t>
            </a:r>
            <a:r>
              <a:rPr lang="de-AT" b="1" dirty="0"/>
              <a:t>Familienzeitbonus </a:t>
            </a:r>
            <a:r>
              <a:rPr lang="de-AT" b="1" dirty="0" smtClean="0"/>
              <a:t>in der </a:t>
            </a:r>
            <a:r>
              <a:rPr lang="de-AT" b="1" dirty="0"/>
              <a:t>Höhe von täglich 22,60 Euro</a:t>
            </a:r>
            <a:r>
              <a:rPr lang="de-AT" dirty="0"/>
              <a:t> </a:t>
            </a:r>
            <a:r>
              <a:rPr lang="de-AT" dirty="0" smtClean="0"/>
              <a:t>bezogen werden </a:t>
            </a:r>
            <a:r>
              <a:rPr lang="de-AT" dirty="0"/>
              <a:t>– also ca. 700 Euro für </a:t>
            </a:r>
            <a:r>
              <a:rPr lang="de-AT" dirty="0" smtClean="0"/>
              <a:t>einen Monat.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AT" dirty="0" smtClean="0"/>
              <a:t>Der </a:t>
            </a:r>
            <a:r>
              <a:rPr lang="de-AT" dirty="0"/>
              <a:t>Familienzeitbonus </a:t>
            </a:r>
            <a:r>
              <a:rPr lang="de-AT" dirty="0" smtClean="0"/>
              <a:t>kann nicht </a:t>
            </a:r>
            <a:r>
              <a:rPr lang="de-AT" dirty="0"/>
              <a:t>zusätzlich </a:t>
            </a:r>
            <a:r>
              <a:rPr lang="de-AT" dirty="0" smtClean="0"/>
              <a:t>zum Kinderbetreuungsgeld bezogen werden.</a:t>
            </a:r>
            <a:r>
              <a:rPr lang="de-AT" dirty="0"/>
              <a:t> </a:t>
            </a:r>
            <a:r>
              <a:rPr lang="de-AT" dirty="0" smtClean="0"/>
              <a:t>Nimmt der Vater Kinderbetreuungsgeld später in </a:t>
            </a:r>
            <a:r>
              <a:rPr lang="de-AT" dirty="0"/>
              <a:t>Anspruch, wird dieses dann um </a:t>
            </a:r>
            <a:r>
              <a:rPr lang="de-AT" dirty="0" smtClean="0"/>
              <a:t>den Familienzeitbonus</a:t>
            </a:r>
            <a:r>
              <a:rPr lang="de-AT" dirty="0"/>
              <a:t> </a:t>
            </a:r>
            <a:r>
              <a:rPr lang="de-AT" dirty="0" smtClean="0"/>
              <a:t>vermindert!</a:t>
            </a:r>
          </a:p>
          <a:p>
            <a:endParaRPr lang="de-AT" dirty="0"/>
          </a:p>
          <a:p>
            <a:endParaRPr lang="de-AT" dirty="0" smtClean="0"/>
          </a:p>
          <a:p>
            <a:endParaRPr lang="de-AT" dirty="0" smtClean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Der Familienzeitbonus</a:t>
            </a:r>
            <a:endParaRPr lang="de-AT" dirty="0"/>
          </a:p>
        </p:txBody>
      </p:sp>
      <p:sp>
        <p:nvSpPr>
          <p:cNvPr id="6" name="Rechteck 5"/>
          <p:cNvSpPr/>
          <p:nvPr/>
        </p:nvSpPr>
        <p:spPr>
          <a:xfrm>
            <a:off x="632159" y="2991176"/>
            <a:ext cx="7129165" cy="1584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AT" sz="1600" dirty="0">
                <a:latin typeface="HelveticaNeueLTStd-Hv"/>
              </a:rPr>
              <a:t>Achtung bei der Planung </a:t>
            </a:r>
            <a:r>
              <a:rPr lang="de-AT" sz="1600" dirty="0" smtClean="0">
                <a:latin typeface="HelveticaNeueLTStd-Hv"/>
              </a:rPr>
              <a:t>von </a:t>
            </a:r>
            <a:r>
              <a:rPr lang="de-AT" sz="1600" dirty="0" err="1" smtClean="0">
                <a:latin typeface="HelveticaNeueLTStd-Hv"/>
              </a:rPr>
              <a:t>Papamonat</a:t>
            </a:r>
            <a:r>
              <a:rPr lang="de-AT" sz="1600" dirty="0" smtClean="0">
                <a:latin typeface="HelveticaNeueLTStd-Hv"/>
              </a:rPr>
              <a:t> und Familienzeitbonus!</a:t>
            </a:r>
            <a:endParaRPr lang="de-AT" sz="1600" dirty="0">
              <a:latin typeface="HelveticaNeueLTStd-Hv"/>
            </a:endParaRPr>
          </a:p>
          <a:p>
            <a:r>
              <a:rPr lang="de-AT" sz="1100" dirty="0">
                <a:latin typeface="HelveticaNeueLTStd-Roman"/>
              </a:rPr>
              <a:t>Der Familienzeitbonus und der arbeitsrechtliche </a:t>
            </a:r>
            <a:r>
              <a:rPr lang="de-AT" sz="1100" dirty="0" err="1">
                <a:latin typeface="HelveticaNeueLTStd-Roman"/>
              </a:rPr>
              <a:t>Papamonat</a:t>
            </a:r>
            <a:r>
              <a:rPr lang="de-AT" sz="1100" dirty="0">
                <a:latin typeface="HelveticaNeueLTStd-Roman"/>
              </a:rPr>
              <a:t> </a:t>
            </a:r>
            <a:r>
              <a:rPr lang="de-AT" sz="1100" dirty="0" smtClean="0">
                <a:latin typeface="HelveticaNeueLTStd-Roman"/>
              </a:rPr>
              <a:t>sind 2 </a:t>
            </a:r>
            <a:r>
              <a:rPr lang="de-AT" sz="1100" dirty="0">
                <a:latin typeface="HelveticaNeueLTStd-Roman"/>
              </a:rPr>
              <a:t>unterschiedliche </a:t>
            </a:r>
            <a:r>
              <a:rPr lang="de-AT" sz="1100" dirty="0" smtClean="0">
                <a:latin typeface="HelveticaNeueLTStd-Roman"/>
              </a:rPr>
              <a:t>Ansprüche. Das </a:t>
            </a:r>
            <a:r>
              <a:rPr lang="de-AT" sz="1100" dirty="0">
                <a:latin typeface="HelveticaNeueLTStd-Roman"/>
              </a:rPr>
              <a:t>bedeutet: B</a:t>
            </a:r>
            <a:r>
              <a:rPr lang="de-AT" sz="1100" dirty="0" smtClean="0">
                <a:latin typeface="HelveticaNeueLTStd-Roman"/>
              </a:rPr>
              <a:t>ei </a:t>
            </a:r>
            <a:r>
              <a:rPr lang="de-AT" sz="1100" dirty="0">
                <a:latin typeface="HelveticaNeueLTStd-Roman"/>
              </a:rPr>
              <a:t>der Planung </a:t>
            </a:r>
            <a:r>
              <a:rPr lang="de-AT" sz="1100" dirty="0" smtClean="0">
                <a:latin typeface="HelveticaNeueLTStd-Roman"/>
              </a:rPr>
              <a:t>des </a:t>
            </a:r>
            <a:r>
              <a:rPr lang="de-AT" sz="1100" dirty="0" err="1" smtClean="0">
                <a:latin typeface="HelveticaNeueLTStd-Roman"/>
              </a:rPr>
              <a:t>Papamonats</a:t>
            </a:r>
            <a:r>
              <a:rPr lang="de-AT" sz="1100" dirty="0" smtClean="0">
                <a:latin typeface="HelveticaNeueLTStd-Roman"/>
              </a:rPr>
              <a:t> </a:t>
            </a:r>
            <a:r>
              <a:rPr lang="de-AT" sz="1100" dirty="0">
                <a:latin typeface="HelveticaNeueLTStd-Roman"/>
              </a:rPr>
              <a:t>und </a:t>
            </a:r>
            <a:r>
              <a:rPr lang="de-AT" sz="1100" dirty="0" smtClean="0">
                <a:latin typeface="HelveticaNeueLTStd-Roman"/>
              </a:rPr>
              <a:t>der Festlegung der Bezugstage </a:t>
            </a:r>
            <a:r>
              <a:rPr lang="de-AT" sz="1100" dirty="0">
                <a:latin typeface="HelveticaNeueLTStd-Roman"/>
              </a:rPr>
              <a:t>des </a:t>
            </a:r>
            <a:r>
              <a:rPr lang="de-AT" sz="1100" dirty="0" smtClean="0">
                <a:latin typeface="HelveticaNeueLTStd-Roman"/>
              </a:rPr>
              <a:t>Familienzeitbonus müssen </a:t>
            </a:r>
            <a:r>
              <a:rPr lang="de-AT" sz="1100" dirty="0">
                <a:latin typeface="HelveticaNeueLTStd-Roman"/>
              </a:rPr>
              <a:t>beide </a:t>
            </a:r>
            <a:r>
              <a:rPr lang="de-AT" sz="1100" dirty="0" smtClean="0">
                <a:latin typeface="HelveticaNeueLTStd-Roman"/>
              </a:rPr>
              <a:t>Ansprüche exakt </a:t>
            </a:r>
            <a:r>
              <a:rPr lang="de-AT" sz="1100" dirty="0">
                <a:latin typeface="HelveticaNeueLTStd-Roman"/>
              </a:rPr>
              <a:t>aufeinander </a:t>
            </a:r>
            <a:r>
              <a:rPr lang="de-AT" sz="1100" dirty="0" smtClean="0">
                <a:latin typeface="HelveticaNeueLTStd-Roman"/>
              </a:rPr>
              <a:t>abgestimmt werden. </a:t>
            </a:r>
          </a:p>
          <a:p>
            <a:endParaRPr lang="de-AT" sz="1100" dirty="0">
              <a:latin typeface="HelveticaNeueLTStd-Roman"/>
            </a:endParaRPr>
          </a:p>
          <a:p>
            <a:r>
              <a:rPr lang="de-AT" sz="1100" dirty="0" smtClean="0">
                <a:latin typeface="HelveticaNeueLTStd-Roman"/>
              </a:rPr>
              <a:t>Tipp: Online-Rechner </a:t>
            </a:r>
            <a:r>
              <a:rPr lang="de-AT" sz="1100" dirty="0">
                <a:latin typeface="HelveticaNeueLTStd-Roman"/>
              </a:rPr>
              <a:t>auf </a:t>
            </a:r>
            <a:r>
              <a:rPr lang="de-AT" sz="1100" dirty="0" smtClean="0">
                <a:latin typeface="HelveticaNeueLTStd-Roman"/>
                <a:hlinkClick r:id="rId2"/>
              </a:rPr>
              <a:t>www.frauen-familien-jugend.bka.gv.at</a:t>
            </a:r>
            <a:endParaRPr lang="de-AT" sz="1100" dirty="0">
              <a:latin typeface="HelveticaNeueLTStd-Roman"/>
            </a:endParaRPr>
          </a:p>
          <a:p>
            <a:endParaRPr lang="de-AT" sz="1100" dirty="0">
              <a:latin typeface="HelveticaNeueLTStd-Roman"/>
            </a:endParaRPr>
          </a:p>
        </p:txBody>
      </p:sp>
    </p:spTree>
    <p:extLst>
      <p:ext uri="{BB962C8B-B14F-4D97-AF65-F5344CB8AC3E}">
        <p14:creationId xmlns:p14="http://schemas.microsoft.com/office/powerpoint/2010/main" val="1313784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5"/>
          </p:nvPr>
        </p:nvSpPr>
        <p:spPr>
          <a:xfrm>
            <a:off x="611188" y="1131591"/>
            <a:ext cx="7921624" cy="3384452"/>
          </a:xfrm>
        </p:spPr>
        <p:txBody>
          <a:bodyPr/>
          <a:lstStyle/>
          <a:p>
            <a:r>
              <a:rPr lang="de-AT" b="0" dirty="0" smtClean="0"/>
              <a:t>Der Familienzeitbonus</a:t>
            </a:r>
            <a:r>
              <a:rPr lang="de-AT" b="0" dirty="0"/>
              <a:t> </a:t>
            </a:r>
            <a:r>
              <a:rPr lang="de-AT" b="0" dirty="0" smtClean="0"/>
              <a:t>muss </a:t>
            </a:r>
            <a:r>
              <a:rPr lang="de-AT" dirty="0" smtClean="0"/>
              <a:t>eigens</a:t>
            </a:r>
            <a:r>
              <a:rPr lang="de-AT" dirty="0"/>
              <a:t> </a:t>
            </a:r>
            <a:r>
              <a:rPr lang="de-AT" dirty="0" smtClean="0"/>
              <a:t>beantragt </a:t>
            </a:r>
            <a:r>
              <a:rPr lang="de-AT" b="0" dirty="0" smtClean="0"/>
              <a:t>werden. Und </a:t>
            </a:r>
            <a:r>
              <a:rPr lang="de-AT" b="0" dirty="0"/>
              <a:t>zwar binnen 91 Tagen ab der Geburt bei der </a:t>
            </a:r>
            <a:r>
              <a:rPr lang="de-AT" b="0" dirty="0" smtClean="0"/>
              <a:t>zuständigen Sozialversicherung</a:t>
            </a:r>
            <a:endParaRPr lang="de-AT" b="0" dirty="0"/>
          </a:p>
          <a:p>
            <a:r>
              <a:rPr lang="de-AT" b="0" dirty="0" smtClean="0"/>
              <a:t>Wichtig: Der </a:t>
            </a:r>
            <a:r>
              <a:rPr lang="de-AT" b="0" dirty="0"/>
              <a:t>Familienzeitbonus darf in der Regel erst </a:t>
            </a:r>
            <a:r>
              <a:rPr lang="de-AT" b="0" dirty="0" smtClean="0"/>
              <a:t>beantragt werden</a:t>
            </a:r>
            <a:r>
              <a:rPr lang="de-AT" b="0" dirty="0"/>
              <a:t>, wenn Mutter und Kind aus dem </a:t>
            </a:r>
            <a:r>
              <a:rPr lang="de-AT" b="0" dirty="0" smtClean="0"/>
              <a:t>Krankenhaus entlassen </a:t>
            </a:r>
            <a:r>
              <a:rPr lang="de-AT" b="0" dirty="0"/>
              <a:t>sind. </a:t>
            </a:r>
            <a:endParaRPr lang="de-AT" b="0" dirty="0" smtClean="0"/>
          </a:p>
          <a:p>
            <a:r>
              <a:rPr lang="de-AT" dirty="0" smtClean="0"/>
              <a:t>Unterbrechung der Erwerbstätigkeit</a:t>
            </a:r>
            <a:r>
              <a:rPr lang="de-AT" b="0" dirty="0" smtClean="0"/>
              <a:t>: Während des Bezuges darf der Vater weder </a:t>
            </a:r>
            <a:r>
              <a:rPr lang="de-AT" b="0" dirty="0"/>
              <a:t>einen Verdienst noch </a:t>
            </a:r>
            <a:r>
              <a:rPr lang="de-AT" b="0" dirty="0" smtClean="0"/>
              <a:t>eine </a:t>
            </a:r>
            <a:r>
              <a:rPr lang="de-AT" b="0" dirty="0" err="1" smtClean="0"/>
              <a:t>Krankenstandsleistung</a:t>
            </a:r>
            <a:r>
              <a:rPr lang="de-AT" b="0" dirty="0" smtClean="0"/>
              <a:t> </a:t>
            </a:r>
            <a:r>
              <a:rPr lang="de-AT" b="0" dirty="0"/>
              <a:t>oder ein Urlaubsentgelt </a:t>
            </a:r>
            <a:r>
              <a:rPr lang="de-AT" b="0" dirty="0" smtClean="0"/>
              <a:t>beziehen. Das </a:t>
            </a:r>
            <a:r>
              <a:rPr lang="de-AT" b="0" dirty="0"/>
              <a:t>bedeutet, </a:t>
            </a:r>
            <a:r>
              <a:rPr lang="de-AT" b="0" dirty="0" smtClean="0"/>
              <a:t>dass er für </a:t>
            </a:r>
            <a:r>
              <a:rPr lang="de-AT" b="0" dirty="0"/>
              <a:t>den Bezug des Familienzeitbonus </a:t>
            </a:r>
            <a:r>
              <a:rPr lang="de-AT" b="0" dirty="0" smtClean="0"/>
              <a:t>den Rechtsanspruch </a:t>
            </a:r>
            <a:r>
              <a:rPr lang="de-AT" b="0" dirty="0"/>
              <a:t>für einen </a:t>
            </a:r>
            <a:r>
              <a:rPr lang="de-AT" b="0" dirty="0" err="1"/>
              <a:t>Papamonat</a:t>
            </a:r>
            <a:r>
              <a:rPr lang="de-AT" b="0" dirty="0"/>
              <a:t> </a:t>
            </a:r>
            <a:r>
              <a:rPr lang="de-AT" b="0" dirty="0" smtClean="0"/>
              <a:t>nutzen sollte.</a:t>
            </a:r>
          </a:p>
          <a:p>
            <a:r>
              <a:rPr lang="de-AT" dirty="0" smtClean="0"/>
              <a:t>Bezug </a:t>
            </a:r>
            <a:r>
              <a:rPr lang="de-AT" dirty="0"/>
              <a:t>von </a:t>
            </a:r>
            <a:r>
              <a:rPr lang="de-AT" dirty="0" smtClean="0"/>
              <a:t>Familienbeihilfe </a:t>
            </a:r>
            <a:r>
              <a:rPr lang="de-AT" b="0" dirty="0" smtClean="0"/>
              <a:t>ist notwendig</a:t>
            </a:r>
            <a:endParaRPr lang="de-AT" b="0" dirty="0"/>
          </a:p>
          <a:p>
            <a:r>
              <a:rPr lang="de-AT" b="0" dirty="0" smtClean="0"/>
              <a:t>Der Vater muss  </a:t>
            </a:r>
            <a:r>
              <a:rPr lang="de-AT" b="0" dirty="0"/>
              <a:t>mit der Mutter und dem Kind einen </a:t>
            </a:r>
            <a:r>
              <a:rPr lang="de-AT" dirty="0"/>
              <a:t>gemeinsamen </a:t>
            </a:r>
            <a:r>
              <a:rPr lang="de-AT" dirty="0" smtClean="0"/>
              <a:t>Haushalt </a:t>
            </a:r>
            <a:r>
              <a:rPr lang="de-AT" b="0" dirty="0" smtClean="0"/>
              <a:t>haben </a:t>
            </a:r>
            <a:r>
              <a:rPr lang="de-AT" b="0" dirty="0"/>
              <a:t>und dort auch leben. Sie alle müssen an dieser Adresse </a:t>
            </a:r>
            <a:r>
              <a:rPr lang="de-AT" b="0" dirty="0" smtClean="0"/>
              <a:t>auch ihren </a:t>
            </a:r>
            <a:r>
              <a:rPr lang="de-AT" b="0" dirty="0"/>
              <a:t>gemeldeten Hauptwohnsitz haben.</a:t>
            </a:r>
          </a:p>
          <a:p>
            <a:r>
              <a:rPr lang="de-AT" dirty="0" smtClean="0"/>
              <a:t>182 Tage Erwerbstätigkeit </a:t>
            </a:r>
            <a:r>
              <a:rPr lang="de-AT" b="0" dirty="0" smtClean="0"/>
              <a:t>müssen </a:t>
            </a:r>
            <a:r>
              <a:rPr lang="de-AT" b="0" dirty="0"/>
              <a:t>vorliegen. Das heißt: Vor </a:t>
            </a:r>
            <a:r>
              <a:rPr lang="de-AT" b="0" dirty="0" smtClean="0"/>
              <a:t>Bezugsbeginn des </a:t>
            </a:r>
            <a:r>
              <a:rPr lang="de-AT" b="0" dirty="0"/>
              <a:t>Familienzeitbonus </a:t>
            </a:r>
            <a:r>
              <a:rPr lang="de-AT" b="0" dirty="0" smtClean="0"/>
              <a:t>muss eine durchgehende </a:t>
            </a:r>
            <a:r>
              <a:rPr lang="de-AT" b="0" dirty="0"/>
              <a:t>182 Tage – </a:t>
            </a:r>
            <a:r>
              <a:rPr lang="de-AT" b="0" dirty="0" smtClean="0"/>
              <a:t>also ca</a:t>
            </a:r>
            <a:r>
              <a:rPr lang="de-AT" b="0" dirty="0"/>
              <a:t>. 6 Monate </a:t>
            </a:r>
            <a:r>
              <a:rPr lang="de-AT" b="0" dirty="0" smtClean="0"/>
              <a:t>– kranken- </a:t>
            </a:r>
            <a:r>
              <a:rPr lang="de-AT" b="0" dirty="0"/>
              <a:t>und </a:t>
            </a:r>
            <a:r>
              <a:rPr lang="de-AT" b="0" dirty="0" smtClean="0"/>
              <a:t>pensionsversicherungspflichtige Erwerbstätigkeit </a:t>
            </a:r>
            <a:r>
              <a:rPr lang="de-AT" b="0" dirty="0"/>
              <a:t>ausgeübt </a:t>
            </a:r>
            <a:r>
              <a:rPr lang="de-AT" b="0" dirty="0" smtClean="0"/>
              <a:t>und </a:t>
            </a:r>
            <a:r>
              <a:rPr lang="de-AT" b="0" dirty="0"/>
              <a:t>keine Leistungen aus der </a:t>
            </a:r>
            <a:r>
              <a:rPr lang="de-AT" b="0" dirty="0" smtClean="0"/>
              <a:t>Arbeitslosenversicherung bezogen worden sein.</a:t>
            </a:r>
            <a:endParaRPr lang="de-AT" b="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11187" y="627461"/>
            <a:ext cx="7921625" cy="553998"/>
          </a:xfrm>
        </p:spPr>
        <p:txBody>
          <a:bodyPr/>
          <a:lstStyle/>
          <a:p>
            <a:r>
              <a:rPr lang="de-AT" dirty="0"/>
              <a:t>Voraussetzungen für den </a:t>
            </a:r>
            <a:r>
              <a:rPr lang="de-AT" dirty="0" smtClean="0"/>
              <a:t>Familienzeitbonus?</a:t>
            </a:r>
            <a:r>
              <a:rPr lang="de-AT" dirty="0"/>
              <a:t/>
            </a:r>
            <a:br>
              <a:rPr lang="de-AT" dirty="0"/>
            </a:b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287653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5"/>
          </p:nvPr>
        </p:nvSpPr>
        <p:spPr>
          <a:xfrm>
            <a:off x="611188" y="1181459"/>
            <a:ext cx="7921624" cy="3334584"/>
          </a:xfrm>
        </p:spPr>
        <p:txBody>
          <a:bodyPr/>
          <a:lstStyle/>
          <a:p>
            <a:r>
              <a:rPr lang="de-AT" b="0" dirty="0" smtClean="0"/>
              <a:t>Den </a:t>
            </a:r>
            <a:r>
              <a:rPr lang="de-AT" b="0" dirty="0"/>
              <a:t>Familienzeitbonus </a:t>
            </a:r>
            <a:r>
              <a:rPr lang="de-AT" b="0" dirty="0" smtClean="0"/>
              <a:t>kann an </a:t>
            </a:r>
            <a:r>
              <a:rPr lang="de-AT" b="0" dirty="0"/>
              <a:t>28, 29, 30 oder 31 </a:t>
            </a:r>
            <a:r>
              <a:rPr lang="de-AT" b="0" dirty="0" smtClean="0"/>
              <a:t>aufeinanderfolgenden Kalendertagen bezogen werden, </a:t>
            </a:r>
            <a:r>
              <a:rPr lang="de-AT" b="0" dirty="0"/>
              <a:t>wobei alle Bezugstage </a:t>
            </a:r>
            <a:r>
              <a:rPr lang="de-AT" b="0" dirty="0" smtClean="0"/>
              <a:t>innerhalb von </a:t>
            </a:r>
            <a:r>
              <a:rPr lang="de-AT" b="0" dirty="0"/>
              <a:t>91 Tagen ab der Geburt des Kindes liegen müssen – auch </a:t>
            </a:r>
            <a:r>
              <a:rPr lang="de-AT" b="0" dirty="0" smtClean="0"/>
              <a:t>dann, wenn </a:t>
            </a:r>
            <a:r>
              <a:rPr lang="de-AT" b="0" dirty="0"/>
              <a:t>das Beschäftigungsverbot der Mutter über den 91. Tag ab </a:t>
            </a:r>
            <a:r>
              <a:rPr lang="de-AT" b="0" dirty="0" smtClean="0"/>
              <a:t>der Geburt hinausgeht!</a:t>
            </a:r>
          </a:p>
          <a:p>
            <a:pPr marL="0" indent="0">
              <a:buNone/>
            </a:pPr>
            <a:endParaRPr lang="de-AT" b="0" dirty="0" smtClean="0"/>
          </a:p>
          <a:p>
            <a:pPr marL="0" indent="0">
              <a:buNone/>
            </a:pPr>
            <a:endParaRPr lang="de-AT" b="0" dirty="0"/>
          </a:p>
          <a:p>
            <a:pPr marL="0" indent="0">
              <a:buNone/>
            </a:pPr>
            <a:endParaRPr lang="de-AT" b="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11187" y="627461"/>
            <a:ext cx="7921625" cy="553998"/>
          </a:xfrm>
        </p:spPr>
        <p:txBody>
          <a:bodyPr/>
          <a:lstStyle/>
          <a:p>
            <a:r>
              <a:rPr lang="de-AT" dirty="0"/>
              <a:t>Wie lange </a:t>
            </a:r>
            <a:r>
              <a:rPr lang="de-AT" dirty="0" smtClean="0"/>
              <a:t>kann der Familienzeitbonus bezogen werden?</a:t>
            </a:r>
            <a:r>
              <a:rPr lang="de-AT" dirty="0"/>
              <a:t/>
            </a:r>
            <a:br>
              <a:rPr lang="de-AT" dirty="0"/>
            </a:br>
            <a:endParaRPr lang="de-AT" dirty="0"/>
          </a:p>
        </p:txBody>
      </p:sp>
      <p:sp>
        <p:nvSpPr>
          <p:cNvPr id="6" name="Rechteck 5"/>
          <p:cNvSpPr/>
          <p:nvPr/>
        </p:nvSpPr>
        <p:spPr>
          <a:xfrm>
            <a:off x="899592" y="2643758"/>
            <a:ext cx="6984776" cy="1512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539987">
              <a:buClr>
                <a:srgbClr val="D8232A"/>
              </a:buClr>
              <a:buSzPct val="150000"/>
              <a:tabLst>
                <a:tab pos="719982" algn="l"/>
              </a:tabLst>
            </a:pPr>
            <a:r>
              <a:rPr lang="de-AT" sz="1400" dirty="0">
                <a:solidFill>
                  <a:schemeClr val="bg1"/>
                </a:solidFill>
                <a:latin typeface="Arial" charset="0"/>
              </a:rPr>
              <a:t>Achtung: Ein Rechtsanspruch auf den </a:t>
            </a:r>
            <a:r>
              <a:rPr lang="de-AT" sz="1400" dirty="0" err="1">
                <a:solidFill>
                  <a:schemeClr val="bg1"/>
                </a:solidFill>
                <a:latin typeface="Arial" charset="0"/>
              </a:rPr>
              <a:t>Papamonat</a:t>
            </a:r>
            <a:r>
              <a:rPr lang="de-AT" sz="1400" dirty="0">
                <a:solidFill>
                  <a:schemeClr val="bg1"/>
                </a:solidFill>
                <a:latin typeface="Arial" charset="0"/>
              </a:rPr>
              <a:t> – also auf die Dienstfreistellung – besteht nur innerhalb des Beschäftigungsverbotes der Mutter nach der Geburt. Im Regelfall sind das 8 Wochen bzw. 56 Tage. Die Bezugsdauer des Familienzeitbonus sollte daher in diese Zeit fallen und mit dem </a:t>
            </a:r>
            <a:r>
              <a:rPr lang="de-AT" sz="1400" dirty="0" err="1">
                <a:solidFill>
                  <a:schemeClr val="bg1"/>
                </a:solidFill>
                <a:latin typeface="Arial" charset="0"/>
              </a:rPr>
              <a:t>Papamonat</a:t>
            </a:r>
            <a:r>
              <a:rPr lang="de-AT" sz="1400" dirty="0">
                <a:solidFill>
                  <a:schemeClr val="bg1"/>
                </a:solidFill>
                <a:latin typeface="Arial" charset="0"/>
              </a:rPr>
              <a:t> auf den Tag genau übereinstimmen.</a:t>
            </a:r>
          </a:p>
        </p:txBody>
      </p:sp>
    </p:spTree>
    <p:extLst>
      <p:ext uri="{BB962C8B-B14F-4D97-AF65-F5344CB8AC3E}">
        <p14:creationId xmlns:p14="http://schemas.microsoft.com/office/powerpoint/2010/main" val="2550871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b="1" dirty="0" err="1" smtClean="0"/>
              <a:t>Wiedereinstiegsmonitoring</a:t>
            </a:r>
            <a:r>
              <a:rPr lang="de-DE" b="1" dirty="0" smtClean="0"/>
              <a:t> 2019: </a:t>
            </a:r>
            <a:r>
              <a:rPr lang="de-AT" b="1" dirty="0"/>
              <a:t>Längere Väterkarenz pusht Jobrückkehr der Mütter</a:t>
            </a:r>
            <a:endParaRPr lang="de-DE" b="1" dirty="0" smtClean="0"/>
          </a:p>
          <a:p>
            <a:endParaRPr lang="de-DE" dirty="0"/>
          </a:p>
          <a:p>
            <a:r>
              <a:rPr lang="de-DE" dirty="0" smtClean="0"/>
              <a:t>Wie werden Elternrechte genutzt?</a:t>
            </a:r>
          </a:p>
          <a:p>
            <a:r>
              <a:rPr lang="de-DE" dirty="0" smtClean="0"/>
              <a:t>Väterbeteiligung: Noch viel Luft nach oben</a:t>
            </a:r>
          </a:p>
          <a:p>
            <a:endParaRPr lang="de-DE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de-DE" b="1" dirty="0" smtClean="0"/>
              <a:t>Rechte von Eltern am Arbeitsplatz: Was ist neu?</a:t>
            </a:r>
          </a:p>
          <a:p>
            <a:endParaRPr lang="de-DE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de-DE" dirty="0" err="1" smtClean="0"/>
              <a:t>Papamonat</a:t>
            </a:r>
            <a:r>
              <a:rPr lang="de-DE" dirty="0" smtClean="0"/>
              <a:t> und Familienzeitbonus</a:t>
            </a:r>
          </a:p>
          <a:p>
            <a:r>
              <a:rPr lang="de-DE" dirty="0" smtClean="0"/>
              <a:t>Anrechnung von Karenzzeiten</a:t>
            </a:r>
          </a:p>
          <a:p>
            <a:r>
              <a:rPr lang="de-DE" dirty="0" smtClean="0"/>
              <a:t>Familienbonus und neue Höhe bei der </a:t>
            </a:r>
            <a:r>
              <a:rPr lang="de-DE" dirty="0" err="1" smtClean="0"/>
              <a:t>Zuverdienstgrenze</a:t>
            </a:r>
            <a:endParaRPr lang="de-DE" dirty="0" smtClean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INHALTSVERZEICHNIS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59001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2"/>
          </p:nvPr>
        </p:nvSpPr>
        <p:spPr>
          <a:xfrm>
            <a:off x="899592" y="2884554"/>
            <a:ext cx="6264696" cy="1745758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Anrechnung der Karenzzeiten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95465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5"/>
          </p:nvPr>
        </p:nvSpPr>
        <p:spPr>
          <a:xfrm>
            <a:off x="611188" y="1203599"/>
            <a:ext cx="7921624" cy="3312444"/>
          </a:xfrm>
        </p:spPr>
        <p:txBody>
          <a:bodyPr/>
          <a:lstStyle/>
          <a:p>
            <a:r>
              <a:rPr lang="de-AT" b="0" dirty="0" smtClean="0"/>
              <a:t>Was galt bisher? Die </a:t>
            </a:r>
            <a:r>
              <a:rPr lang="de-AT" b="0" dirty="0"/>
              <a:t>Anrechnung von Zeiten einer Eltern­karenz war </a:t>
            </a:r>
            <a:r>
              <a:rPr lang="de-AT" b="0" dirty="0" smtClean="0"/>
              <a:t>sehr </a:t>
            </a:r>
            <a:r>
              <a:rPr lang="de-AT" b="0" dirty="0"/>
              <a:t>beschränkt: Laut Gesetz wurde die erste Karenz im Arbeits­verhältnis angerechnet, allerdings </a:t>
            </a:r>
            <a:r>
              <a:rPr lang="de-AT" b="0" dirty="0" smtClean="0"/>
              <a:t>nur </a:t>
            </a:r>
            <a:r>
              <a:rPr lang="de-AT" b="0" dirty="0"/>
              <a:t>mit zehn Monaten. Außerdem nur für </a:t>
            </a:r>
            <a:endParaRPr lang="de-AT" b="0" dirty="0" smtClean="0"/>
          </a:p>
          <a:p>
            <a:pPr lvl="1"/>
            <a:r>
              <a:rPr lang="de-AT" b="0" dirty="0" smtClean="0"/>
              <a:t>die </a:t>
            </a:r>
            <a:r>
              <a:rPr lang="de-AT" b="0" dirty="0"/>
              <a:t>Bemessung der Kündigungs­frist, </a:t>
            </a:r>
            <a:endParaRPr lang="de-AT" b="0" dirty="0" smtClean="0"/>
          </a:p>
          <a:p>
            <a:pPr lvl="1"/>
            <a:r>
              <a:rPr lang="de-AT" b="0" dirty="0" smtClean="0"/>
              <a:t>die </a:t>
            </a:r>
            <a:r>
              <a:rPr lang="de-AT" b="0" dirty="0"/>
              <a:t>Dauer der Entgelt­fort­zahlung im Krank­heits­fall und </a:t>
            </a:r>
            <a:endParaRPr lang="de-AT" b="0" dirty="0" smtClean="0"/>
          </a:p>
          <a:p>
            <a:pPr lvl="1"/>
            <a:r>
              <a:rPr lang="de-AT" b="0" dirty="0" smtClean="0"/>
              <a:t>das </a:t>
            </a:r>
            <a:r>
              <a:rPr lang="de-AT" b="0" dirty="0"/>
              <a:t>Urlaubs­ausmaß</a:t>
            </a:r>
            <a:r>
              <a:rPr lang="de-AT" b="0" dirty="0" smtClean="0"/>
              <a:t>.</a:t>
            </a:r>
          </a:p>
          <a:p>
            <a:pPr marL="457189" lvl="1" indent="0">
              <a:buNone/>
            </a:pPr>
            <a:endParaRPr lang="de-AT" b="0" dirty="0" smtClean="0"/>
          </a:p>
          <a:p>
            <a:pPr marL="57150" indent="0">
              <a:buNone/>
            </a:pPr>
            <a:r>
              <a:rPr lang="de-AT" b="0" dirty="0" smtClean="0"/>
              <a:t>Für </a:t>
            </a:r>
            <a:r>
              <a:rPr lang="de-AT" b="0" dirty="0"/>
              <a:t>andere von der Dienstzeit abhängige Ansprüche, wie z.B. Gehaltsvorrückungen im Gehaltssystem, wurden Zeiten einer Eltern­karenz nur dann berücksichtigt, wenn der Kollektivvertrag eine ent­sprechende Anrechnung vorsah.  </a:t>
            </a:r>
            <a:endParaRPr lang="de-AT" b="0" dirty="0" smtClean="0"/>
          </a:p>
          <a:p>
            <a:pPr marL="57150" indent="0">
              <a:buNone/>
            </a:pPr>
            <a:endParaRPr lang="de-AT" b="0" dirty="0" smtClean="0"/>
          </a:p>
          <a:p>
            <a:r>
              <a:rPr lang="de-AT" b="0" dirty="0" smtClean="0"/>
              <a:t>Was ist </a:t>
            </a:r>
            <a:r>
              <a:rPr lang="de-AT" b="0" dirty="0"/>
              <a:t>n</a:t>
            </a:r>
            <a:r>
              <a:rPr lang="de-AT" b="0" dirty="0" smtClean="0"/>
              <a:t>eu? Für </a:t>
            </a:r>
            <a:r>
              <a:rPr lang="de-AT" b="0" dirty="0"/>
              <a:t>Geburten ab 1. August 2019 gibt es nun wesentliche </a:t>
            </a:r>
            <a:r>
              <a:rPr lang="de-AT" b="0" dirty="0" smtClean="0"/>
              <a:t>Änderungen: </a:t>
            </a:r>
            <a:r>
              <a:rPr lang="de-AT" b="0" dirty="0"/>
              <a:t>Zeiten der Eltern­karenz werden für Ansprüche, die sich nach der Dienst­zeit richten voll berücksichtigt. Die Voll­an­rechnung gilt zudem für jedes Kind.</a:t>
            </a:r>
          </a:p>
          <a:p>
            <a:endParaRPr lang="de-AT" dirty="0"/>
          </a:p>
          <a:p>
            <a:pPr marL="342900" indent="-285750"/>
            <a:endParaRPr lang="de-AT" b="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11187" y="627461"/>
            <a:ext cx="7921625" cy="276999"/>
          </a:xfrm>
        </p:spPr>
        <p:txBody>
          <a:bodyPr/>
          <a:lstStyle/>
          <a:p>
            <a:r>
              <a:rPr lang="de-AT" dirty="0" smtClean="0"/>
              <a:t>Anrechnung von Karenzzeiten 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869838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AT" dirty="0" smtClean="0"/>
              <a:t>Familienbonus</a:t>
            </a:r>
            <a:r>
              <a:rPr lang="de-AT" b="0" dirty="0" smtClean="0"/>
              <a:t>: Ab 2019 kann der Familienbonus beantragt werden.</a:t>
            </a:r>
            <a:r>
              <a:rPr lang="de-AT" dirty="0" smtClean="0"/>
              <a:t> </a:t>
            </a:r>
          </a:p>
          <a:p>
            <a:pPr marL="0" indent="0">
              <a:buNone/>
            </a:pPr>
            <a:endParaRPr lang="de-AT" b="0" dirty="0" smtClean="0"/>
          </a:p>
          <a:p>
            <a:pPr marL="0" indent="0">
              <a:buNone/>
            </a:pPr>
            <a:r>
              <a:rPr lang="de-AT" b="0" dirty="0" smtClean="0"/>
              <a:t>Weiterführende Infos: Steuertipps für Eltern</a:t>
            </a:r>
          </a:p>
          <a:p>
            <a:pPr marL="0" indent="0">
              <a:buNone/>
            </a:pPr>
            <a:r>
              <a:rPr lang="de-AT" dirty="0">
                <a:hlinkClick r:id="rId2"/>
              </a:rPr>
              <a:t>https://</a:t>
            </a:r>
            <a:r>
              <a:rPr lang="de-AT" dirty="0" smtClean="0">
                <a:hlinkClick r:id="rId2"/>
              </a:rPr>
              <a:t>wien.arbeiterkammer.at/service/broschueren/berufundfamilie/Steuertipps_fuer_Eltern.html</a:t>
            </a:r>
            <a:r>
              <a:rPr lang="de-AT" dirty="0" smtClean="0"/>
              <a:t> </a:t>
            </a:r>
          </a:p>
          <a:p>
            <a:pPr marL="0" indent="0">
              <a:buNone/>
            </a:pPr>
            <a:endParaRPr lang="de-AT" dirty="0"/>
          </a:p>
          <a:p>
            <a:r>
              <a:rPr lang="de-AT" dirty="0" smtClean="0"/>
              <a:t>Zuverdienst beim </a:t>
            </a:r>
            <a:r>
              <a:rPr lang="de-AT" dirty="0" err="1" smtClean="0"/>
              <a:t>ea</a:t>
            </a:r>
            <a:r>
              <a:rPr lang="de-AT" dirty="0" smtClean="0"/>
              <a:t> KBG</a:t>
            </a:r>
            <a:r>
              <a:rPr lang="de-AT" b="0" dirty="0" smtClean="0"/>
              <a:t>: ab </a:t>
            </a:r>
            <a:r>
              <a:rPr lang="de-AT" b="0" dirty="0"/>
              <a:t>dem Jahr 2020 </a:t>
            </a:r>
            <a:r>
              <a:rPr lang="de-AT" b="0" dirty="0" smtClean="0"/>
              <a:t>ist ein </a:t>
            </a:r>
            <a:r>
              <a:rPr lang="de-AT" b="0" dirty="0"/>
              <a:t>Zuverdienst im Ausmaß von 7 300 Euro (Wert 2020; bis 31.12.2019: 6 800 Euro) pro Kalenderjahr zulässig (ein geringfügiges Dienstverhältnis etwa wäre zulässig</a:t>
            </a:r>
            <a:r>
              <a:rPr lang="de-AT" b="0" dirty="0" smtClean="0"/>
              <a:t>).</a:t>
            </a:r>
          </a:p>
          <a:p>
            <a:pPr marL="0" indent="0">
              <a:buNone/>
            </a:pPr>
            <a:endParaRPr lang="de-AT" b="0" dirty="0" smtClean="0"/>
          </a:p>
          <a:p>
            <a:pPr marL="0" indent="0">
              <a:buNone/>
            </a:pPr>
            <a:r>
              <a:rPr lang="de-AT" b="0" dirty="0" smtClean="0"/>
              <a:t>Weiterführende Infos</a:t>
            </a:r>
            <a:r>
              <a:rPr lang="de-AT" b="0" dirty="0"/>
              <a:t>: </a:t>
            </a:r>
            <a:r>
              <a:rPr lang="de-AT" b="0" dirty="0">
                <a:hlinkClick r:id="rId3"/>
              </a:rPr>
              <a:t>https://</a:t>
            </a:r>
            <a:r>
              <a:rPr lang="de-AT" b="0" dirty="0" smtClean="0">
                <a:hlinkClick r:id="rId3"/>
              </a:rPr>
              <a:t>www.frauen-familien-jugend.bka.gv.at/familie/finanzielle-unterstuetzungen/kinderbetreuungsgeld-ab-1.3.2017/zvd-ea-kbg.html</a:t>
            </a:r>
            <a:r>
              <a:rPr lang="de-AT" b="0" dirty="0" smtClean="0"/>
              <a:t> </a:t>
            </a:r>
            <a:endParaRPr lang="de-AT" b="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11187" y="627461"/>
            <a:ext cx="7921625" cy="553998"/>
          </a:xfrm>
        </p:spPr>
        <p:txBody>
          <a:bodyPr/>
          <a:lstStyle/>
          <a:p>
            <a:r>
              <a:rPr lang="de-AT" dirty="0" smtClean="0"/>
              <a:t>Weitere Neuerungen?</a:t>
            </a:r>
            <a:r>
              <a:rPr lang="de-AT" dirty="0"/>
              <a:t/>
            </a:r>
            <a:br>
              <a:rPr lang="de-AT" dirty="0"/>
            </a:b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273946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1296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 smtClean="0"/>
              <a:t>Wiedereinstiegsmonitoring</a:t>
            </a:r>
            <a:r>
              <a:rPr lang="de-AT" dirty="0" smtClean="0"/>
              <a:t> 2019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423379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AT" b="0" dirty="0" smtClean="0"/>
              <a:t>Erwerbs- </a:t>
            </a:r>
            <a:r>
              <a:rPr lang="de-AT" b="0" dirty="0"/>
              <a:t>und Einkommenssituation von Müttern und Vätern nach der Geburt eines Kindes </a:t>
            </a:r>
            <a:r>
              <a:rPr lang="de-AT" b="0" dirty="0" smtClean="0"/>
              <a:t>wird analysiert</a:t>
            </a:r>
          </a:p>
          <a:p>
            <a:r>
              <a:rPr lang="de-AT" b="0" dirty="0" smtClean="0"/>
              <a:t>Basis: anonymisierten </a:t>
            </a:r>
            <a:r>
              <a:rPr lang="de-AT" b="0" dirty="0"/>
              <a:t>Daten von 647.840 </a:t>
            </a:r>
            <a:r>
              <a:rPr lang="de-AT" b="0" dirty="0" smtClean="0"/>
              <a:t>Personen (553.620 </a:t>
            </a:r>
            <a:r>
              <a:rPr lang="de-AT" b="0" dirty="0"/>
              <a:t>Frauen und 94.220 Männer). Das sind all jene, die von 2006 bis 2016 in Österreich </a:t>
            </a:r>
            <a:r>
              <a:rPr lang="de-AT" b="0" dirty="0" smtClean="0"/>
              <a:t>Kinder bekommen haben.</a:t>
            </a:r>
          </a:p>
          <a:p>
            <a:r>
              <a:rPr lang="de-AT" b="0" dirty="0" smtClean="0"/>
              <a:t>Beobachtungszeitraum: reicht </a:t>
            </a:r>
            <a:r>
              <a:rPr lang="de-AT" b="0" dirty="0"/>
              <a:t>bis zum dritten Quartal 2018.</a:t>
            </a:r>
          </a:p>
          <a:p>
            <a:r>
              <a:rPr lang="de-AT" b="0" dirty="0" smtClean="0"/>
              <a:t>Logistische</a:t>
            </a:r>
            <a:r>
              <a:rPr lang="de-AT" b="0" dirty="0"/>
              <a:t> </a:t>
            </a:r>
            <a:r>
              <a:rPr lang="de-AT" b="0" dirty="0" smtClean="0"/>
              <a:t>Regressionsanalyse: Damit ist </a:t>
            </a:r>
            <a:r>
              <a:rPr lang="de-AT" b="0" dirty="0"/>
              <a:t>es möglich, positive oder negative Wirkungen einzelner Faktoren auf den Wiedereinstieg von Frauen bis zum 2. Geburtstag des Kindes im Gesamtzusammenhang ohne wechselseitige Beeinflussung durch andere Faktoren darzustellen. </a:t>
            </a:r>
            <a:endParaRPr lang="de-AT" b="0" dirty="0" smtClean="0"/>
          </a:p>
          <a:p>
            <a:endParaRPr lang="de-AT" b="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11187" y="627461"/>
            <a:ext cx="7921625" cy="276999"/>
          </a:xfrm>
        </p:spPr>
        <p:txBody>
          <a:bodyPr/>
          <a:lstStyle/>
          <a:p>
            <a:r>
              <a:rPr lang="de-AT" dirty="0" smtClean="0"/>
              <a:t>Was ist das </a:t>
            </a:r>
            <a:r>
              <a:rPr lang="de-AT" dirty="0" err="1" smtClean="0"/>
              <a:t>Wiedereinstiegsmonitoring</a:t>
            </a:r>
            <a:r>
              <a:rPr lang="de-AT" dirty="0" smtClean="0"/>
              <a:t>?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553069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5"/>
          </p:nvPr>
        </p:nvSpPr>
        <p:spPr>
          <a:xfrm>
            <a:off x="611188" y="904460"/>
            <a:ext cx="7921624" cy="3611583"/>
          </a:xfrm>
        </p:spPr>
        <p:txBody>
          <a:bodyPr/>
          <a:lstStyle/>
          <a:p>
            <a:pPr marL="0" indent="0">
              <a:buNone/>
            </a:pPr>
            <a:endParaRPr lang="de-AT" b="0" dirty="0" smtClean="0"/>
          </a:p>
          <a:p>
            <a:pPr marL="0" indent="0">
              <a:buNone/>
            </a:pPr>
            <a:r>
              <a:rPr lang="de-AT" b="0" dirty="0" smtClean="0"/>
              <a:t>Fünf </a:t>
            </a:r>
            <a:r>
              <a:rPr lang="de-AT" b="0" dirty="0"/>
              <a:t>Faktoren </a:t>
            </a:r>
            <a:r>
              <a:rPr lang="de-AT" b="0" dirty="0" smtClean="0"/>
              <a:t>haben sich für einen Wiedereinstieg  bis zum 2. Geburtstag als besonders förderlich herausgestellt: </a:t>
            </a:r>
          </a:p>
          <a:p>
            <a:pPr marL="0" indent="0">
              <a:buNone/>
            </a:pPr>
            <a:endParaRPr lang="de-AT" b="0" dirty="0" smtClean="0"/>
          </a:p>
          <a:p>
            <a:r>
              <a:rPr lang="de-AT" b="0" dirty="0" smtClean="0"/>
              <a:t>Höhere Bildung,</a:t>
            </a:r>
          </a:p>
          <a:p>
            <a:r>
              <a:rPr lang="de-AT" b="0" dirty="0" smtClean="0"/>
              <a:t>bessere </a:t>
            </a:r>
            <a:r>
              <a:rPr lang="de-AT" b="0" dirty="0"/>
              <a:t>Erwerbsintegration vor der </a:t>
            </a:r>
            <a:r>
              <a:rPr lang="de-AT" b="0" dirty="0" smtClean="0"/>
              <a:t>Geburt,</a:t>
            </a:r>
          </a:p>
          <a:p>
            <a:r>
              <a:rPr lang="de-AT" b="0" dirty="0" smtClean="0"/>
              <a:t>kürzere Kinderbetreuungsgeldmodelle,</a:t>
            </a:r>
          </a:p>
          <a:p>
            <a:r>
              <a:rPr lang="de-AT" b="0" dirty="0" smtClean="0"/>
              <a:t>ein </a:t>
            </a:r>
            <a:r>
              <a:rPr lang="de-AT" b="0" dirty="0"/>
              <a:t>gutes Angebot an </a:t>
            </a:r>
            <a:r>
              <a:rPr lang="de-AT" b="0" dirty="0" smtClean="0"/>
              <a:t>Kinderbetreuungsplätzen. </a:t>
            </a:r>
          </a:p>
          <a:p>
            <a:r>
              <a:rPr lang="de-AT" b="0" dirty="0" smtClean="0"/>
              <a:t>Den </a:t>
            </a:r>
            <a:r>
              <a:rPr lang="de-AT" b="0" dirty="0"/>
              <a:t>mit Abstand größten positiven Einfluss von allen Faktoren haben allerdings </a:t>
            </a:r>
            <a:r>
              <a:rPr lang="de-AT" b="0" dirty="0" smtClean="0"/>
              <a:t>längere Väterkarenzen </a:t>
            </a:r>
            <a:r>
              <a:rPr lang="de-AT" b="0" dirty="0"/>
              <a:t>– und zwar von mehr als 6 Monaten. 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11187" y="627461"/>
            <a:ext cx="7921625" cy="276999"/>
          </a:xfrm>
        </p:spPr>
        <p:txBody>
          <a:bodyPr/>
          <a:lstStyle/>
          <a:p>
            <a:r>
              <a:rPr lang="de-AT" dirty="0" smtClean="0"/>
              <a:t>Wichtigsten Ergebnisse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232324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5"/>
          </p:nvPr>
        </p:nvSpPr>
        <p:spPr>
          <a:xfrm>
            <a:off x="395536" y="1275605"/>
            <a:ext cx="8137276" cy="3672409"/>
          </a:xfrm>
        </p:spPr>
        <p:txBody>
          <a:bodyPr/>
          <a:lstStyle/>
          <a:p>
            <a:pPr marL="342900" indent="-285750"/>
            <a:r>
              <a:rPr lang="de-AT" dirty="0" smtClean="0"/>
              <a:t>Väterkarenz von mehr als 6 Monaten</a:t>
            </a:r>
            <a:r>
              <a:rPr lang="de-AT" b="0" dirty="0" smtClean="0"/>
              <a:t>: hier ist die Chance auf einen Wiedereinstieg der Mutter rund zweieinhalb Mal größer ist als im Durchschnitt.</a:t>
            </a:r>
            <a:r>
              <a:rPr lang="de-AT" b="0" dirty="0"/>
              <a:t> Nur knapp 1 Prozent aller Paare weisen eine Väterbeteiligung von mehr als 6 Monaten auf. </a:t>
            </a:r>
            <a:endParaRPr lang="de-AT" b="0" dirty="0" smtClean="0"/>
          </a:p>
          <a:p>
            <a:r>
              <a:rPr lang="de-AT" dirty="0" smtClean="0"/>
              <a:t>Väterbeteiligung </a:t>
            </a:r>
            <a:r>
              <a:rPr lang="de-AT" dirty="0"/>
              <a:t>von 3-6 </a:t>
            </a:r>
            <a:r>
              <a:rPr lang="de-AT" dirty="0" smtClean="0"/>
              <a:t>Monaten</a:t>
            </a:r>
            <a:r>
              <a:rPr lang="de-AT" b="0" dirty="0" smtClean="0"/>
              <a:t>: </a:t>
            </a:r>
            <a:r>
              <a:rPr lang="de-AT" b="0" dirty="0"/>
              <a:t>wirkt sich ebenfalls positiv </a:t>
            </a:r>
            <a:r>
              <a:rPr lang="de-AT" b="0" dirty="0" smtClean="0"/>
              <a:t>aus; </a:t>
            </a:r>
            <a:r>
              <a:rPr lang="de-AT" b="0" dirty="0"/>
              <a:t>allerdings mit einer um 20 Prozent höheren Chance auf einen Wiedereinstieg der Partnerin bis zum 2. Geburtstag weniger </a:t>
            </a:r>
            <a:r>
              <a:rPr lang="de-AT" b="0" dirty="0" smtClean="0"/>
              <a:t>stark als bei längeren Väterkarenzen. </a:t>
            </a:r>
            <a:r>
              <a:rPr lang="de-AT" b="0" dirty="0"/>
              <a:t>N</a:t>
            </a:r>
            <a:r>
              <a:rPr lang="de-AT" b="0" dirty="0" smtClean="0"/>
              <a:t>ur </a:t>
            </a:r>
            <a:r>
              <a:rPr lang="de-AT" b="0" dirty="0"/>
              <a:t>rund 2 </a:t>
            </a:r>
            <a:r>
              <a:rPr lang="de-AT" b="0" dirty="0" smtClean="0"/>
              <a:t>Prozent aller Paare trifft das.</a:t>
            </a:r>
            <a:endParaRPr lang="de-AT" b="0" dirty="0"/>
          </a:p>
          <a:p>
            <a:r>
              <a:rPr lang="de-AT" dirty="0" smtClean="0"/>
              <a:t>Väterbeteiligung von weniger </a:t>
            </a:r>
            <a:r>
              <a:rPr lang="de-AT" dirty="0"/>
              <a:t>als 3 </a:t>
            </a:r>
            <a:r>
              <a:rPr lang="de-AT" dirty="0" smtClean="0"/>
              <a:t>Monate</a:t>
            </a:r>
            <a:r>
              <a:rPr lang="de-AT" b="0" dirty="0" smtClean="0"/>
              <a:t>: sie ist sogar hinderlich </a:t>
            </a:r>
            <a:r>
              <a:rPr lang="de-AT" b="0" dirty="0"/>
              <a:t>für die Rückkehr der Frauen an den </a:t>
            </a:r>
            <a:r>
              <a:rPr lang="de-AT" b="0" dirty="0" smtClean="0"/>
              <a:t>Arbeitsplatz. Das macht </a:t>
            </a:r>
            <a:r>
              <a:rPr lang="de-AT" b="0" dirty="0"/>
              <a:t>allerdings mit 10 Prozent den überwiegenden Teil bei der Partnerbeteiligung aus. </a:t>
            </a:r>
            <a:endParaRPr lang="de-AT" b="0" dirty="0" smtClean="0"/>
          </a:p>
          <a:p>
            <a:r>
              <a:rPr lang="de-AT" dirty="0" smtClean="0"/>
              <a:t>Keine Unterbrechung der Erwerbstätigkeit im Kinderbetreuungsgeldbezug</a:t>
            </a:r>
            <a:r>
              <a:rPr lang="de-AT" b="0" dirty="0" smtClean="0"/>
              <a:t>: Bei 7 Prozent </a:t>
            </a:r>
            <a:r>
              <a:rPr lang="de-AT" b="0" dirty="0"/>
              <a:t>der Paare bezieht der Vater zwar Kinderbetreuungsgeld, unterbricht aber seine </a:t>
            </a:r>
            <a:r>
              <a:rPr lang="de-AT" b="0" dirty="0" smtClean="0"/>
              <a:t>Erwerbstätigkeit nicht</a:t>
            </a:r>
            <a:r>
              <a:rPr lang="de-AT" b="0" dirty="0"/>
              <a:t>. Ein Teil dieser Väter reduziert dabei die Arbeitszeit zur Betreuung des Kindes. </a:t>
            </a:r>
            <a:endParaRPr lang="de-AT" b="0" dirty="0" smtClean="0"/>
          </a:p>
          <a:p>
            <a:r>
              <a:rPr lang="de-AT" dirty="0" smtClean="0"/>
              <a:t>Alleinige Bezug Mutter</a:t>
            </a:r>
            <a:r>
              <a:rPr lang="de-AT" b="0" dirty="0" smtClean="0"/>
              <a:t>: Bei </a:t>
            </a:r>
            <a:r>
              <a:rPr lang="de-AT" b="0" dirty="0"/>
              <a:t>80 (!) </a:t>
            </a:r>
            <a:r>
              <a:rPr lang="de-AT" b="0" dirty="0" smtClean="0"/>
              <a:t>Prozent der </a:t>
            </a:r>
            <a:r>
              <a:rPr lang="de-AT" b="0" dirty="0"/>
              <a:t>Paare ist die Mutter alleinige Bezieherin des Kinderbetreuungsgeldes. Das heißt: In 8 von </a:t>
            </a:r>
            <a:r>
              <a:rPr lang="de-AT" b="0" dirty="0" smtClean="0"/>
              <a:t>10 Partnerschaften </a:t>
            </a:r>
            <a:r>
              <a:rPr lang="de-AT" b="0" dirty="0"/>
              <a:t>gibt es nach wie vor keinerlei Beteiligung des </a:t>
            </a:r>
            <a:r>
              <a:rPr lang="de-AT" b="0" dirty="0" smtClean="0"/>
              <a:t>Vaters.</a:t>
            </a:r>
            <a:endParaRPr lang="de-AT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11187" y="627461"/>
            <a:ext cx="7921625" cy="276999"/>
          </a:xfrm>
        </p:spPr>
        <p:txBody>
          <a:bodyPr/>
          <a:lstStyle/>
          <a:p>
            <a:r>
              <a:rPr lang="de-AT" dirty="0"/>
              <a:t>Längere Väterkarenz pusht Jobrückkehr der Mütter</a:t>
            </a:r>
          </a:p>
        </p:txBody>
      </p:sp>
    </p:spTree>
    <p:extLst>
      <p:ext uri="{BB962C8B-B14F-4D97-AF65-F5344CB8AC3E}">
        <p14:creationId xmlns:p14="http://schemas.microsoft.com/office/powerpoint/2010/main" val="2549020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0" indent="0">
              <a:buNone/>
            </a:pPr>
            <a:endParaRPr lang="de-AT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11187" y="627461"/>
            <a:ext cx="7921625" cy="276999"/>
          </a:xfrm>
        </p:spPr>
        <p:txBody>
          <a:bodyPr/>
          <a:lstStyle/>
          <a:p>
            <a:r>
              <a:rPr lang="de-AT" dirty="0" smtClean="0"/>
              <a:t>Wichtigste Ergebnisse</a:t>
            </a:r>
            <a:endParaRPr lang="de-AT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88" y="1093743"/>
            <a:ext cx="7561212" cy="3555441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1259632" y="4277643"/>
            <a:ext cx="450061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AT" sz="800" dirty="0" smtClean="0"/>
          </a:p>
          <a:p>
            <a:r>
              <a:rPr lang="de-AT" sz="800" dirty="0" smtClean="0"/>
              <a:t>© </a:t>
            </a:r>
            <a:r>
              <a:rPr lang="de-AT" sz="800" dirty="0"/>
              <a:t>Tea Mina </a:t>
            </a:r>
            <a:r>
              <a:rPr lang="de-AT" sz="800" dirty="0" err="1"/>
              <a:t>Jaramaz</a:t>
            </a:r>
            <a:endParaRPr lang="de-AT" sz="800" dirty="0"/>
          </a:p>
        </p:txBody>
      </p:sp>
    </p:spTree>
    <p:extLst>
      <p:ext uri="{BB962C8B-B14F-4D97-AF65-F5344CB8AC3E}">
        <p14:creationId xmlns:p14="http://schemas.microsoft.com/office/powerpoint/2010/main" val="376735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5"/>
          </p:nvPr>
        </p:nvSpPr>
        <p:spPr>
          <a:xfrm>
            <a:off x="611188" y="1491630"/>
            <a:ext cx="7921624" cy="3528391"/>
          </a:xfrm>
        </p:spPr>
        <p:txBody>
          <a:bodyPr/>
          <a:lstStyle/>
          <a:p>
            <a:r>
              <a:rPr lang="de-AT" b="0" dirty="0" smtClean="0"/>
              <a:t>Erwerbsunterbrechungen </a:t>
            </a:r>
            <a:r>
              <a:rPr lang="de-AT" b="0" dirty="0"/>
              <a:t>von Vätern im Kinderbetreuungsgeldbezug </a:t>
            </a:r>
            <a:r>
              <a:rPr lang="de-AT" b="0" dirty="0" smtClean="0"/>
              <a:t>haben sich in den vergangenen </a:t>
            </a:r>
            <a:r>
              <a:rPr lang="de-AT" b="0" dirty="0"/>
              <a:t>zehn Jahren mehr als vervierfacht: Waren es bei Paaren, die 2006 ein Kind bekamen, </a:t>
            </a:r>
            <a:r>
              <a:rPr lang="de-AT" b="0" dirty="0" smtClean="0"/>
              <a:t>nur 3 </a:t>
            </a:r>
            <a:r>
              <a:rPr lang="de-AT" b="0" dirty="0"/>
              <a:t>Prozent der Väter, sind es bei Geburten im Jahr 2015 bereits 13 Prozent</a:t>
            </a:r>
            <a:r>
              <a:rPr lang="de-AT" b="0" dirty="0" smtClean="0"/>
              <a:t>.</a:t>
            </a:r>
          </a:p>
          <a:p>
            <a:pPr marL="0" indent="0">
              <a:buNone/>
            </a:pPr>
            <a:endParaRPr lang="de-AT" b="0" dirty="0"/>
          </a:p>
          <a:p>
            <a:r>
              <a:rPr lang="de-AT" b="0" dirty="0"/>
              <a:t>B</a:t>
            </a:r>
            <a:r>
              <a:rPr lang="de-AT" b="0" dirty="0" smtClean="0"/>
              <a:t>ei </a:t>
            </a:r>
            <a:r>
              <a:rPr lang="de-AT" b="0" dirty="0"/>
              <a:t>der Dauer der Väterbeteiligung </a:t>
            </a:r>
            <a:r>
              <a:rPr lang="de-AT" b="0" dirty="0" smtClean="0"/>
              <a:t>ist allerdings ein </a:t>
            </a:r>
            <a:r>
              <a:rPr lang="de-AT" b="0" dirty="0"/>
              <a:t>kontinuierlicher Trend nach unten zu </a:t>
            </a:r>
            <a:r>
              <a:rPr lang="de-AT" b="0" dirty="0" smtClean="0"/>
              <a:t>bemerken: die </a:t>
            </a:r>
            <a:r>
              <a:rPr lang="de-AT" b="0" dirty="0"/>
              <a:t>durchschnittliche Unterbrechungsdauer </a:t>
            </a:r>
            <a:r>
              <a:rPr lang="de-AT" b="0" dirty="0" smtClean="0"/>
              <a:t>ist von </a:t>
            </a:r>
            <a:r>
              <a:rPr lang="de-AT" b="0" dirty="0"/>
              <a:t>2009 </a:t>
            </a:r>
            <a:r>
              <a:rPr lang="de-AT" b="0" dirty="0" smtClean="0"/>
              <a:t>auf 2010 </a:t>
            </a:r>
            <a:r>
              <a:rPr lang="de-AT" b="0" dirty="0"/>
              <a:t>von 182 auf 137 Tage zurückgegangen. Dieser Trend hat sich </a:t>
            </a:r>
            <a:r>
              <a:rPr lang="de-AT" b="0" dirty="0" smtClean="0"/>
              <a:t>fortgesetzt.</a:t>
            </a:r>
          </a:p>
          <a:p>
            <a:pPr marL="0" indent="0">
              <a:buNone/>
            </a:pPr>
            <a:endParaRPr lang="de-AT" b="0" dirty="0" smtClean="0"/>
          </a:p>
          <a:p>
            <a:r>
              <a:rPr lang="de-AT" b="0" dirty="0" smtClean="0"/>
              <a:t>Aktuell </a:t>
            </a:r>
            <a:r>
              <a:rPr lang="de-AT" b="0" dirty="0"/>
              <a:t>bleiben Männer </a:t>
            </a:r>
            <a:r>
              <a:rPr lang="de-AT" dirty="0"/>
              <a:t>im </a:t>
            </a:r>
            <a:r>
              <a:rPr lang="de-AT" dirty="0" smtClean="0"/>
              <a:t>Schnitt nur </a:t>
            </a:r>
            <a:r>
              <a:rPr lang="de-AT" dirty="0"/>
              <a:t>mehr 2 Monate bei ihren Kindern </a:t>
            </a:r>
            <a:r>
              <a:rPr lang="de-AT" b="0" dirty="0"/>
              <a:t>– also genau so lang wie die Mindestdauer </a:t>
            </a:r>
            <a:r>
              <a:rPr lang="de-AT" b="0" dirty="0" smtClean="0"/>
              <a:t>des Kinderbetreuungsgeldbezugs und der Karenz beträgt</a:t>
            </a:r>
            <a:r>
              <a:rPr lang="de-AT" b="0" dirty="0"/>
              <a:t>.</a:t>
            </a:r>
            <a:endParaRPr lang="de-AT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11187" y="627461"/>
            <a:ext cx="7921625" cy="276999"/>
          </a:xfrm>
        </p:spPr>
        <p:txBody>
          <a:bodyPr/>
          <a:lstStyle/>
          <a:p>
            <a:r>
              <a:rPr lang="de-AT" dirty="0" smtClean="0"/>
              <a:t>Unterbrechungsdauer bei Vätern dramatisch gesunken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462817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Unterbrechungsdauer bei Männern</a:t>
            </a:r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AT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366198"/>
            <a:ext cx="6048672" cy="3772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600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KWien_PPTVorlage_4zu3_V09n">
  <a:themeElements>
    <a:clrScheme name="AK_Farbpalette 1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DD232A"/>
      </a:accent1>
      <a:accent2>
        <a:srgbClr val="000000"/>
      </a:accent2>
      <a:accent3>
        <a:srgbClr val="4D4D4D"/>
      </a:accent3>
      <a:accent4>
        <a:srgbClr val="6E6E69"/>
      </a:accent4>
      <a:accent5>
        <a:srgbClr val="969696"/>
      </a:accent5>
      <a:accent6>
        <a:srgbClr val="C8C8C8"/>
      </a:accent6>
      <a:hlink>
        <a:srgbClr val="5F5F5F"/>
      </a:hlink>
      <a:folHlink>
        <a:srgbClr val="919191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owerpoint Vorlage WIEN 16.9 - 09.2018.pptx" id="{7E117D4C-B5E9-4B86-96C3-DC62EDE86B3B}" vid="{C03456DE-AF38-4129-964A-3D1768DDADC4}"/>
    </a:ext>
  </a:extLst>
</a:theme>
</file>

<file path=ppt/theme/theme2.xml><?xml version="1.0" encoding="utf-8"?>
<a:theme xmlns:a="http://schemas.openxmlformats.org/drawingml/2006/main" name="AK_Contentfolien">
  <a:themeElements>
    <a:clrScheme name="AK_Farbpalette 1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DD232A"/>
      </a:accent1>
      <a:accent2>
        <a:srgbClr val="000000"/>
      </a:accent2>
      <a:accent3>
        <a:srgbClr val="4D4D4D"/>
      </a:accent3>
      <a:accent4>
        <a:srgbClr val="6E6E69"/>
      </a:accent4>
      <a:accent5>
        <a:srgbClr val="969696"/>
      </a:accent5>
      <a:accent6>
        <a:srgbClr val="C8C8C8"/>
      </a:accent6>
      <a:hlink>
        <a:srgbClr val="5F5F5F"/>
      </a:hlink>
      <a:folHlink>
        <a:srgbClr val="919191"/>
      </a:folHlink>
    </a:clrScheme>
    <a:fontScheme name="Essenz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Vorlage WIEN 16.9 - 09.2018.pptx" id="{7E117D4C-B5E9-4B86-96C3-DC62EDE86B3B}" vid="{F4074A29-C78B-47BF-B417-1BEF5A9DD679}"/>
    </a:ext>
  </a:extLst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1623</Words>
  <Application>Microsoft Office PowerPoint</Application>
  <PresentationFormat>Bildschirmpräsentation (16:9)</PresentationFormat>
  <Paragraphs>136</Paragraphs>
  <Slides>23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23</vt:i4>
      </vt:variant>
    </vt:vector>
  </HeadingPairs>
  <TitlesOfParts>
    <vt:vector size="33" baseType="lpstr">
      <vt:lpstr>Abadi MT Condensed Extra Bold</vt:lpstr>
      <vt:lpstr>Arial</vt:lpstr>
      <vt:lpstr>Arial Narrow</vt:lpstr>
      <vt:lpstr>Calibri</vt:lpstr>
      <vt:lpstr>HelveticaNeueLTStd-Hv</vt:lpstr>
      <vt:lpstr>HelveticaNeueLTStd-Roman</vt:lpstr>
      <vt:lpstr>Times New Roman</vt:lpstr>
      <vt:lpstr>Wingdings</vt:lpstr>
      <vt:lpstr>AKWien_PPTVorlage_4zu3_V09n</vt:lpstr>
      <vt:lpstr>AK_Contentfolien</vt:lpstr>
      <vt:lpstr>Papamonat und andere Neuerungen für junge Eltern in Karenz</vt:lpstr>
      <vt:lpstr>INHALTSVERZEICHNIS</vt:lpstr>
      <vt:lpstr>Wiedereinstiegsmonitoring 2019</vt:lpstr>
      <vt:lpstr>Was ist das Wiedereinstiegsmonitoring?</vt:lpstr>
      <vt:lpstr>Wichtigsten Ergebnisse</vt:lpstr>
      <vt:lpstr>Längere Väterkarenz pusht Jobrückkehr der Mütter</vt:lpstr>
      <vt:lpstr>Wichtigste Ergebnisse</vt:lpstr>
      <vt:lpstr>Unterbrechungsdauer bei Vätern dramatisch gesunken</vt:lpstr>
      <vt:lpstr>Unterbrechungsdauer bei Männern</vt:lpstr>
      <vt:lpstr>Forderungen</vt:lpstr>
      <vt:lpstr>Papamonat und Familienzeitbonus</vt:lpstr>
      <vt:lpstr>Papamonat und Familienzeitbonus – Was ist NEU?</vt:lpstr>
      <vt:lpstr>Voraussetzungen für den Rechtsanspruch</vt:lpstr>
      <vt:lpstr>Dauer und Zeitraum – Wann können Sie den PapAmonat nutzen?</vt:lpstr>
      <vt:lpstr>Welche Meldefristen sind zu beachten?</vt:lpstr>
      <vt:lpstr>Was ist sonst noch wichtig?</vt:lpstr>
      <vt:lpstr>Der Familienzeitbonus</vt:lpstr>
      <vt:lpstr>Voraussetzungen für den Familienzeitbonus? </vt:lpstr>
      <vt:lpstr>Wie lange kann der Familienzeitbonus bezogen werden? </vt:lpstr>
      <vt:lpstr>Anrechnung der Karenzzeiten</vt:lpstr>
      <vt:lpstr>Anrechnung von Karenzzeiten </vt:lpstr>
      <vt:lpstr>Weitere Neuerungen? </vt:lpstr>
      <vt:lpstr>PowerPoint-Präsentation</vt:lpstr>
    </vt:vector>
  </TitlesOfParts>
  <Company>it der ak-wien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Papamonat und andere Neuerungen für junge Eltern in Karenz</dc:title>
  <dc:creator>SCHRITTWIESER Bianca</dc:creator>
  <cp:lastModifiedBy>Karl Herma</cp:lastModifiedBy>
  <cp:revision>55</cp:revision>
  <cp:lastPrinted>2019-12-18T12:20:06Z</cp:lastPrinted>
  <dcterms:created xsi:type="dcterms:W3CDTF">2019-12-17T08:19:19Z</dcterms:created>
  <dcterms:modified xsi:type="dcterms:W3CDTF">2020-02-09T14:17:30Z</dcterms:modified>
</cp:coreProperties>
</file>